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Roboto"/>
      <p:regular r:id="rId75"/>
      <p:bold r:id="rId76"/>
      <p:italic r:id="rId77"/>
      <p:boldItalic r:id="rId78"/>
    </p:embeddedFont>
    <p:embeddedFont>
      <p:font typeface="Lato"/>
      <p:regular r:id="rId79"/>
      <p:bold r:id="rId80"/>
      <p:italic r:id="rId81"/>
      <p:boldItalic r:id="rId82"/>
    </p:embeddedFont>
    <p:embeddedFont>
      <p:font typeface="Didact Gothic"/>
      <p:regular r:id="rId83"/>
    </p:embeddedFont>
    <p:embeddedFont>
      <p:font typeface="Helvetica Neue"/>
      <p:regular r:id="rId84"/>
      <p:bold r:id="rId85"/>
      <p:italic r:id="rId86"/>
      <p:boldItalic r:id="rId87"/>
    </p:embeddedFont>
    <p:embeddedFont>
      <p:font typeface="Helvetica Neue Light"/>
      <p:regular r:id="rId88"/>
      <p:bold r:id="rId89"/>
      <p:italic r:id="rId90"/>
      <p:boldItalic r:id="rId91"/>
    </p:embeddedFont>
    <p:embeddedFont>
      <p:font typeface="DM Sans"/>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300">
          <p15:clr>
            <a:srgbClr val="A4A3A4"/>
          </p15:clr>
        </p15:guide>
        <p15:guide id="3" pos="5460">
          <p15:clr>
            <a:srgbClr val="9AA0A6"/>
          </p15:clr>
        </p15:guide>
        <p15:guide id="4" orient="horz" pos="288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1A2650-20A9-4266-8855-922855B38C94}">
  <a:tblStyle styleId="{2A1A2650-20A9-4266-8855-922855B38C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A0B3DA9-249C-44C2-889E-8027AB543FE6}" styleName="Table_1">
    <a:wholeTbl>
      <a:tcTxStyle b="off" i="off">
        <a:font>
          <a:latin typeface="Arial"/>
          <a:ea typeface="Arial"/>
          <a:cs typeface="Arial"/>
        </a:font>
        <a:schemeClr val="dk1"/>
      </a:tcTxStyle>
      <a:tcStyle>
        <a:tcBdr>
          <a:left>
            <a:ln cap="flat" cmpd="sng" w="12700">
              <a:solidFill>
                <a:schemeClr val="accent5"/>
              </a:solidFill>
              <a:prstDash val="solid"/>
              <a:round/>
              <a:headEnd len="sm" w="sm" type="none"/>
              <a:tailEnd len="sm" w="sm" type="none"/>
            </a:ln>
          </a:left>
          <a:right>
            <a:ln cap="flat" cmpd="sng" w="12700">
              <a:solidFill>
                <a:schemeClr val="accent5"/>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12700">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FF0"/>
          </a:solidFill>
        </a:fill>
      </a:tcStyle>
    </a:band1H>
    <a:band2H>
      <a:tcTxStyle/>
    </a:band2H>
    <a:band1V>
      <a:tcTxStyle/>
      <a:tcStyle>
        <a:fill>
          <a:solidFill>
            <a:srgbClr val="E6EFF0"/>
          </a:solidFill>
        </a:fill>
      </a:tcStyle>
    </a:band1V>
    <a:band2V>
      <a:tcTxStyle/>
    </a:band2V>
    <a:lastCol>
      <a:tcTxStyle b="on" i="off"/>
    </a:lastCol>
    <a:firstCol>
      <a:tcTxStyle b="on" i="off"/>
    </a:firstCol>
    <a:lastRow>
      <a:tcTxStyle b="on" i="off"/>
      <a:tcStyle>
        <a:tcBdr>
          <a:top>
            <a:ln cap="flat" cmpd="sng" w="50800">
              <a:solidFill>
                <a:schemeClr val="accent5"/>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Arial"/>
          <a:ea typeface="Arial"/>
          <a:cs typeface="Arial"/>
        </a:font>
        <a:schemeClr val="lt1"/>
      </a:tcTxStyle>
      <a:tcStyle>
        <a:fill>
          <a:solidFill>
            <a:schemeClr val="accent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300"/>
        <p:guide pos="5460"/>
        <p:guide pos="288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regular.fntdata"/><Relationship Id="rId83" Type="http://schemas.openxmlformats.org/officeDocument/2006/relationships/font" Target="fonts/DidactGothic-regular.fntdata"/><Relationship Id="rId42" Type="http://schemas.openxmlformats.org/officeDocument/2006/relationships/slide" Target="slides/slide36.xml"/><Relationship Id="rId86" Type="http://schemas.openxmlformats.org/officeDocument/2006/relationships/font" Target="fonts/HelveticaNeue-italic.fntdata"/><Relationship Id="rId41" Type="http://schemas.openxmlformats.org/officeDocument/2006/relationships/slide" Target="slides/slide35.xml"/><Relationship Id="rId85" Type="http://schemas.openxmlformats.org/officeDocument/2006/relationships/font" Target="fonts/HelveticaNeue-bold.fntdata"/><Relationship Id="rId44" Type="http://schemas.openxmlformats.org/officeDocument/2006/relationships/slide" Target="slides/slide38.xml"/><Relationship Id="rId88" Type="http://schemas.openxmlformats.org/officeDocument/2006/relationships/font" Target="fonts/HelveticaNeueLight-regular.fntdata"/><Relationship Id="rId43" Type="http://schemas.openxmlformats.org/officeDocument/2006/relationships/slide" Target="slides/slide37.xml"/><Relationship Id="rId87" Type="http://schemas.openxmlformats.org/officeDocument/2006/relationships/font" Target="fonts/HelveticaNeue-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Light-bold.fntdata"/><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Roboto-italic.fntdata"/><Relationship Id="rId32" Type="http://schemas.openxmlformats.org/officeDocument/2006/relationships/slide" Target="slides/slide26.xml"/><Relationship Id="rId76" Type="http://schemas.openxmlformats.org/officeDocument/2006/relationships/font" Target="fonts/Roboto-bold.fntdata"/><Relationship Id="rId35" Type="http://schemas.openxmlformats.org/officeDocument/2006/relationships/slide" Target="slides/slide29.xml"/><Relationship Id="rId79" Type="http://schemas.openxmlformats.org/officeDocument/2006/relationships/font" Target="fonts/Lato-regular.fntdata"/><Relationship Id="rId34" Type="http://schemas.openxmlformats.org/officeDocument/2006/relationships/slide" Target="slides/slide28.xml"/><Relationship Id="rId78" Type="http://schemas.openxmlformats.org/officeDocument/2006/relationships/font" Target="fonts/Robo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DMSans-boldItalic.fntdata"/><Relationship Id="rId50" Type="http://schemas.openxmlformats.org/officeDocument/2006/relationships/slide" Target="slides/slide44.xml"/><Relationship Id="rId94" Type="http://schemas.openxmlformats.org/officeDocument/2006/relationships/font" Target="fonts/DMSans-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HelveticaNeueLight-boldItalic.fntdata"/><Relationship Id="rId90" Type="http://schemas.openxmlformats.org/officeDocument/2006/relationships/font" Target="fonts/HelveticaNeueLight-italic.fntdata"/><Relationship Id="rId93" Type="http://schemas.openxmlformats.org/officeDocument/2006/relationships/font" Target="fonts/DMSans-bold.fntdata"/><Relationship Id="rId92" Type="http://schemas.openxmlformats.org/officeDocument/2006/relationships/font" Target="fonts/DMSans-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9d67bd16-49c7-4a69-a95e-275a04a67d33"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a37de0bf-78a4-4140-b107-b8c8e4e81240"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13019c3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13019c3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13019c30d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313019c30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13019c30d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13019c30d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13019c30d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13019c30d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fd705516e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0fd705516e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fd705516e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0fd705516e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13019c30d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13019c30d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citas.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fd705516e_1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0fd705516e_1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fd705516e_1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0fd705516e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fd705516e_1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0fd705516e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13019c30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313019c30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13019c30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13019c30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fd705516e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0fd705516e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fd705516e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0fd705516e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13019c30d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13019c30d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13019c30d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13019c30d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313019c30d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313019c30d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13019c30d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13019c30d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13019c30d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13019c30d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13019c30d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13019c30d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13019c30d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313019c30d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13019c30d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313019c30d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13019c30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13019c3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13019c30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313019c30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13019c30d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313019c30d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13019c30d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13019c30d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13019c30d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13019c30d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fd705516e_0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0fd705516e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Recapitulación.</a:t>
            </a:r>
            <a:r>
              <a:rPr lang="es" sz="1200">
                <a:solidFill>
                  <a:schemeClr val="dk1"/>
                </a:solidFill>
                <a:latin typeface="Lato"/>
                <a:ea typeface="Lato"/>
                <a:cs typeface="Lato"/>
                <a:sym typeface="Lato"/>
              </a:rPr>
              <a:t>Consultar si quedaron dudas de la clase anterior y resolver todas las preguntas que tengan los alumnos salvo que sea algo muy complejo o específico de un alumno. En ese caso, dejarlo para el tiempo de actividad, final de la clase o para resolver luego por los diferentes canales de comunicación.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13019c30d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13019c30d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13019c30d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313019c30d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13019c30d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13019c30d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13019c30d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13019c30d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313019c30d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313019c30d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13019c30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13019c30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Para jugar si es necesario te dejamos el link del Kahoot de repaso </a:t>
            </a:r>
            <a:r>
              <a:rPr lang="es" sz="1400" u="sng">
                <a:solidFill>
                  <a:schemeClr val="hlink"/>
                </a:solidFill>
                <a:hlinkClick r:id="rId2"/>
              </a:rPr>
              <a:t>https://create.kahoot.it/details/9d67bd16-49c7-4a69-a95e-275a04a67d33</a:t>
            </a:r>
            <a:endParaRPr sz="1400">
              <a:solidFill>
                <a:schemeClr val="dk1"/>
              </a:solidFill>
            </a:endParaRPr>
          </a:p>
          <a:p>
            <a:pPr indent="0" lvl="0" marL="0" rtl="0" algn="l">
              <a:spcBef>
                <a:spcPts val="0"/>
              </a:spcBef>
              <a:spcAft>
                <a:spcPts val="0"/>
              </a:spcAft>
              <a:buClr>
                <a:schemeClr val="dk1"/>
              </a:buClr>
              <a:buSzPts val="1100"/>
              <a:buFont typeface="Arial"/>
              <a:buNone/>
            </a:pPr>
            <a:r>
              <a:rPr lang="es" sz="1400">
                <a:solidFill>
                  <a:schemeClr val="dk1"/>
                </a:solidFill>
              </a:rPr>
              <a:t>¡Recuerda entrar con la cuenta Premium de Coder!</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313019c30d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313019c30d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fd705516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10fd705516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fd705516e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fd705516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313019c30d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313019c30d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13019c30d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13019c30d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313019c30d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313019c30d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13019c30d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313019c30d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fd705516e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10fd705516e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313019c30d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313019c30d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0fd705516e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10fd705516e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13019c30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13019c30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fd705516e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10fd705516e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0fd705516e_0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0fd705516e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fd705516e_0_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10fd705516e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fd705516e_0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10fd705516e_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0fd705516e_0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10fd705516e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fd705516e_0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0fd705516e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313019c30d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313019c30d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AutoNum type="arabicPeriod"/>
            </a:pPr>
            <a:r>
              <a:rPr lang="es" sz="1400">
                <a:solidFill>
                  <a:schemeClr val="dk1"/>
                </a:solidFill>
              </a:rPr>
              <a:t>Kahoot de repaso: </a:t>
            </a:r>
            <a:endParaRPr sz="1400">
              <a:solidFill>
                <a:schemeClr val="dk1"/>
              </a:solidFill>
            </a:endParaRPr>
          </a:p>
          <a:p>
            <a:pPr indent="-298450" lvl="0" marL="457200" rtl="0" algn="l">
              <a:spcBef>
                <a:spcPts val="0"/>
              </a:spcBef>
              <a:spcAft>
                <a:spcPts val="0"/>
              </a:spcAft>
              <a:buClr>
                <a:schemeClr val="dk1"/>
              </a:buClr>
              <a:buSzPts val="1100"/>
              <a:buFont typeface="DM Sans"/>
              <a:buAutoNum type="arabicPeriod"/>
            </a:pPr>
            <a:r>
              <a:rPr lang="es" sz="1400" u="sng">
                <a:solidFill>
                  <a:schemeClr val="hlink"/>
                </a:solidFill>
                <a:hlinkClick r:id="rId2"/>
              </a:rPr>
              <a:t>https://create.kahoot.it/details/a37de0bf-78a4-4140-b107-b8c8e4e81240</a:t>
            </a:r>
            <a:r>
              <a:rPr lang="es" sz="1400">
                <a:solidFill>
                  <a:schemeClr val="dk1"/>
                </a:solidFill>
              </a:rPr>
              <a:t> Recuerda ingresar con la cuenta premium que brinda Coderhouse ☺</a:t>
            </a:r>
            <a:endParaRPr sz="1400">
              <a:solidFill>
                <a:schemeClr val="dk1"/>
              </a:solidFill>
            </a:endParaRPr>
          </a:p>
          <a:p>
            <a:pPr indent="-298450" lvl="0" marL="457200" rtl="0" algn="l">
              <a:spcBef>
                <a:spcPts val="0"/>
              </a:spcBef>
              <a:spcAft>
                <a:spcPts val="0"/>
              </a:spcAft>
              <a:buClr>
                <a:schemeClr val="dk1"/>
              </a:buClr>
              <a:buSzPts val="1100"/>
              <a:buFont typeface="DM Sans"/>
              <a:buAutoNum type="arabicPeriod"/>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13019c30d_0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313019c30d_0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313019c30d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313019c30d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313019c30d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313019c30d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fd705516e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10fd705516e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313019c30d_0_1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313019c30d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748502e7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2748502e7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313019c30d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313019c30d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313019c30d_0_1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313019c30d_0_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313019c30d_0_1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313019c30d_0_1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313019c30d_0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313019c30d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313019c30d_0_1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313019c30d_0_1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313019c30d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313019c30d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fd705516e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0fd705516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fd705516e_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0fd705516e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fd705516e_1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10fd705516e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b="1">
                <a:solidFill>
                  <a:srgbClr val="101010"/>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solidFill>
                  <a:srgbClr val="101010"/>
                </a:solidFill>
              </a:defRPr>
            </a:lvl1pPr>
            <a:lvl2pPr indent="-317500" lvl="1" marL="914400" rtl="0" algn="l">
              <a:lnSpc>
                <a:spcPct val="115000"/>
              </a:lnSpc>
              <a:spcBef>
                <a:spcPts val="1600"/>
              </a:spcBef>
              <a:spcAft>
                <a:spcPts val="0"/>
              </a:spcAft>
              <a:buSzPts val="1400"/>
              <a:buChar char="○"/>
              <a:defRPr>
                <a:solidFill>
                  <a:srgbClr val="101010"/>
                </a:solidFill>
              </a:defRPr>
            </a:lvl2pPr>
            <a:lvl3pPr indent="-317500" lvl="2" marL="1371600" rtl="0" algn="l">
              <a:lnSpc>
                <a:spcPct val="115000"/>
              </a:lnSpc>
              <a:spcBef>
                <a:spcPts val="1600"/>
              </a:spcBef>
              <a:spcAft>
                <a:spcPts val="0"/>
              </a:spcAft>
              <a:buSzPts val="1400"/>
              <a:buChar char="■"/>
              <a:defRPr>
                <a:solidFill>
                  <a:srgbClr val="101010"/>
                </a:solidFill>
              </a:defRPr>
            </a:lvl3pPr>
            <a:lvl4pPr indent="-317500" lvl="3" marL="1828800" rtl="0" algn="l">
              <a:lnSpc>
                <a:spcPct val="115000"/>
              </a:lnSpc>
              <a:spcBef>
                <a:spcPts val="1600"/>
              </a:spcBef>
              <a:spcAft>
                <a:spcPts val="0"/>
              </a:spcAft>
              <a:buSzPts val="1400"/>
              <a:buChar char="●"/>
              <a:defRPr>
                <a:solidFill>
                  <a:srgbClr val="101010"/>
                </a:solidFill>
              </a:defRPr>
            </a:lvl4pPr>
            <a:lvl5pPr indent="-317500" lvl="4" marL="2286000" rtl="0" algn="l">
              <a:lnSpc>
                <a:spcPct val="115000"/>
              </a:lnSpc>
              <a:spcBef>
                <a:spcPts val="1600"/>
              </a:spcBef>
              <a:spcAft>
                <a:spcPts val="0"/>
              </a:spcAft>
              <a:buSzPts val="1400"/>
              <a:buChar char="○"/>
              <a:defRPr>
                <a:solidFill>
                  <a:srgbClr val="101010"/>
                </a:solidFill>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3" name="Google Shape;53;p1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7425344" y="4844839"/>
            <a:ext cx="984000" cy="2739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OBJECT_1">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p1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1">
  <p:cSld name="Diseño personalizado 2">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8" name="Shape 68"/>
        <p:cNvGrpSpPr/>
        <p:nvPr/>
      </p:nvGrpSpPr>
      <p:grpSpPr>
        <a:xfrm>
          <a:off x="0" y="0"/>
          <a:ext cx="0" cy="0"/>
          <a:chOff x="0" y="0"/>
          <a:chExt cx="0" cy="0"/>
        </a:xfrm>
      </p:grpSpPr>
      <p:pic>
        <p:nvPicPr>
          <p:cNvPr id="69" name="Google Shape;69;p1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2">
  <p:cSld name="SECTION_HEADER_1_4">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3">
  <p:cSld name="SECTION_HEADER_1_5">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3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4">
  <p:cSld name="SECTION_HEADER_1_6">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9">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5">
  <p:cSld name="SECTION_HEADER_1_7">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3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2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2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2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63.png"/><Relationship Id="rId4" Type="http://schemas.openxmlformats.org/officeDocument/2006/relationships/image" Target="../media/image3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53.png"/><Relationship Id="rId6"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62.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36.png"/><Relationship Id="rId5"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46.gif"/><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0.png"/><Relationship Id="rId4" Type="http://schemas.openxmlformats.org/officeDocument/2006/relationships/image" Target="../media/image7.png"/><Relationship Id="rId5" Type="http://schemas.openxmlformats.org/officeDocument/2006/relationships/image" Target="../media/image48.jpg"/><Relationship Id="rId6"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7.png"/><Relationship Id="rId5" Type="http://schemas.openxmlformats.org/officeDocument/2006/relationships/image" Target="../media/image45.png"/><Relationship Id="rId6"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3.jpg"/><Relationship Id="rId4" Type="http://schemas.openxmlformats.org/officeDocument/2006/relationships/image" Target="../media/image7.png"/><Relationship Id="rId5"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7.png"/><Relationship Id="rId5" Type="http://schemas.openxmlformats.org/officeDocument/2006/relationships/image" Target="../media/image42.png"/><Relationship Id="rId6"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png"/><Relationship Id="rId4" Type="http://schemas.openxmlformats.org/officeDocument/2006/relationships/image" Target="../media/image7.png"/><Relationship Id="rId5"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0.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6.png"/><Relationship Id="rId8"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61.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 Id="rId3" Type="http://schemas.openxmlformats.org/officeDocument/2006/relationships/image" Target="../media/image61.png"/><Relationship Id="rId4" Type="http://schemas.openxmlformats.org/officeDocument/2006/relationships/image" Target="../media/image2.png"/><Relationship Id="rId5" Type="http://schemas.openxmlformats.org/officeDocument/2006/relationships/hyperlink" Target="https://drive.google.com/file/d/1om3LbD1AIPo4RUodg8Am9fD4iXilHOdv/view?usp=sharin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7.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Stack Tecnológico II</a:t>
            </a:r>
            <a:endParaRPr b="1" sz="4000">
              <a:solidFill>
                <a:srgbClr val="EAFF6A"/>
              </a:solidFill>
              <a:latin typeface="DM Sans"/>
              <a:ea typeface="DM Sans"/>
              <a:cs typeface="DM Sans"/>
              <a:sym typeface="DM Sans"/>
            </a:endParaRPr>
          </a:p>
        </p:txBody>
      </p:sp>
      <p:sp>
        <p:nvSpPr>
          <p:cNvPr id="116" name="Google Shape;116;p3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21.</a:t>
            </a:r>
            <a:r>
              <a:rPr lang="es" sz="1800">
                <a:solidFill>
                  <a:schemeClr val="lt1"/>
                </a:solidFill>
                <a:latin typeface="DM Sans"/>
                <a:ea typeface="DM Sans"/>
                <a:cs typeface="DM Sans"/>
                <a:sym typeface="DM Sans"/>
              </a:rPr>
              <a:t> DATA SCIENCE</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8"/>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Cloud</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Computing</a:t>
            </a:r>
            <a:endParaRPr b="1" sz="4000">
              <a:solidFill>
                <a:srgbClr val="EA90FF"/>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Cómputo en la nube</a:t>
            </a:r>
            <a:endParaRPr b="1" sz="4000">
              <a:solidFill>
                <a:srgbClr val="EAFF6A"/>
              </a:solidFill>
              <a:latin typeface="DM Sans"/>
              <a:ea typeface="DM Sans"/>
              <a:cs typeface="DM Sans"/>
              <a:sym typeface="DM Sans"/>
            </a:endParaRPr>
          </a:p>
        </p:txBody>
      </p:sp>
      <p:sp>
        <p:nvSpPr>
          <p:cNvPr id="222" name="Google Shape;222;p49"/>
          <p:cNvSpPr txBox="1"/>
          <p:nvPr/>
        </p:nvSpPr>
        <p:spPr>
          <a:xfrm>
            <a:off x="473350" y="1626100"/>
            <a:ext cx="7169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chemeClr val="lt1"/>
                </a:solidFill>
                <a:latin typeface="DM Sans"/>
                <a:ea typeface="DM Sans"/>
                <a:cs typeface="DM Sans"/>
                <a:sym typeface="DM Sans"/>
              </a:rPr>
              <a:t>Cloud Computing es una tendencia en alza especialmente dentro del mundo de la Analítica de Datos y como Data Scientist resulta realmente muy importante que podamos entender qué es el </a:t>
            </a:r>
            <a:r>
              <a:rPr b="1" lang="es" sz="2200">
                <a:solidFill>
                  <a:schemeClr val="lt1"/>
                </a:solidFill>
                <a:latin typeface="DM Sans"/>
                <a:ea typeface="DM Sans"/>
                <a:cs typeface="DM Sans"/>
                <a:sym typeface="DM Sans"/>
              </a:rPr>
              <a:t>Cloud, sus características y cuáles son los diferentes </a:t>
            </a:r>
            <a:r>
              <a:rPr lang="es" sz="2200">
                <a:solidFill>
                  <a:schemeClr val="lt1"/>
                </a:solidFill>
                <a:latin typeface="DM Sans"/>
                <a:ea typeface="DM Sans"/>
                <a:cs typeface="DM Sans"/>
                <a:sym typeface="DM Sans"/>
              </a:rPr>
              <a:t>servicios que podemos utilizar en la nube para complementar nuestro Stack Tecnológico como Científicos de Datos.</a:t>
            </a:r>
            <a:endParaRPr sz="2500">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Arquitectura Cliente - Servidor</a:t>
            </a:r>
            <a:endParaRPr b="1" sz="4000">
              <a:solidFill>
                <a:schemeClr val="dk1"/>
              </a:solidFill>
              <a:latin typeface="DM Sans"/>
              <a:ea typeface="DM Sans"/>
              <a:cs typeface="DM Sans"/>
              <a:sym typeface="DM Sans"/>
            </a:endParaRPr>
          </a:p>
        </p:txBody>
      </p:sp>
      <p:sp>
        <p:nvSpPr>
          <p:cNvPr id="228" name="Google Shape;228;p50"/>
          <p:cNvSpPr txBox="1"/>
          <p:nvPr/>
        </p:nvSpPr>
        <p:spPr>
          <a:xfrm>
            <a:off x="5644725" y="2230900"/>
            <a:ext cx="2724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Claves de la arquitectura</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Cliente</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Servidor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29" name="Google Shape;229;p50"/>
          <p:cNvPicPr preferRelativeResize="0"/>
          <p:nvPr/>
        </p:nvPicPr>
        <p:blipFill>
          <a:blip r:embed="rId3">
            <a:alphaModFix/>
          </a:blip>
          <a:stretch>
            <a:fillRect/>
          </a:stretch>
        </p:blipFill>
        <p:spPr>
          <a:xfrm>
            <a:off x="634700" y="1804375"/>
            <a:ext cx="1949332" cy="2062050"/>
          </a:xfrm>
          <a:prstGeom prst="rect">
            <a:avLst/>
          </a:prstGeom>
          <a:noFill/>
          <a:ln>
            <a:noFill/>
          </a:ln>
        </p:spPr>
      </p:pic>
      <p:pic>
        <p:nvPicPr>
          <p:cNvPr id="230" name="Google Shape;230;p50"/>
          <p:cNvPicPr preferRelativeResize="0"/>
          <p:nvPr/>
        </p:nvPicPr>
        <p:blipFill>
          <a:blip r:embed="rId4">
            <a:alphaModFix/>
          </a:blip>
          <a:stretch>
            <a:fillRect/>
          </a:stretch>
        </p:blipFill>
        <p:spPr>
          <a:xfrm>
            <a:off x="2631107" y="2020604"/>
            <a:ext cx="2464968" cy="17392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1"/>
          <p:cNvSpPr txBox="1"/>
          <p:nvPr/>
        </p:nvSpPr>
        <p:spPr>
          <a:xfrm>
            <a:off x="555069" y="977122"/>
            <a:ext cx="8022600" cy="5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0"/>
              </a:spcAft>
              <a:buNone/>
            </a:pPr>
            <a:r>
              <a:t/>
            </a:r>
            <a:endParaRPr b="0" i="0" sz="1800" u="none" cap="none" strike="noStrike">
              <a:solidFill>
                <a:srgbClr val="000000"/>
              </a:solidFill>
              <a:latin typeface="Anton"/>
              <a:ea typeface="Anton"/>
              <a:cs typeface="Anton"/>
              <a:sym typeface="Anton"/>
            </a:endParaRPr>
          </a:p>
        </p:txBody>
      </p:sp>
      <p:sp>
        <p:nvSpPr>
          <p:cNvPr id="236" name="Google Shape;236;p51"/>
          <p:cNvSpPr txBox="1"/>
          <p:nvPr/>
        </p:nvSpPr>
        <p:spPr>
          <a:xfrm>
            <a:off x="1809750" y="261774"/>
            <a:ext cx="675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t/>
            </a:r>
            <a:endParaRPr b="1" i="0" sz="3600" u="none" cap="none" strike="noStrike">
              <a:solidFill>
                <a:srgbClr val="101010"/>
              </a:solidFill>
              <a:latin typeface="Arial"/>
              <a:ea typeface="Arial"/>
              <a:cs typeface="Arial"/>
              <a:sym typeface="Arial"/>
            </a:endParaRPr>
          </a:p>
        </p:txBody>
      </p:sp>
      <p:sp>
        <p:nvSpPr>
          <p:cNvPr id="237" name="Google Shape;237;p51"/>
          <p:cNvSpPr txBox="1"/>
          <p:nvPr/>
        </p:nvSpPr>
        <p:spPr>
          <a:xfrm>
            <a:off x="3845300" y="1849050"/>
            <a:ext cx="4475400" cy="1235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s" sz="1350">
                <a:latin typeface="DM Sans"/>
                <a:ea typeface="DM Sans"/>
                <a:cs typeface="DM Sans"/>
                <a:sym typeface="DM Sans"/>
              </a:rPr>
              <a:t>N</a:t>
            </a:r>
            <a:r>
              <a:rPr i="0" lang="es" sz="1350" u="none" cap="none" strike="noStrike">
                <a:solidFill>
                  <a:srgbClr val="000000"/>
                </a:solidFill>
                <a:latin typeface="DM Sans"/>
                <a:ea typeface="DM Sans"/>
                <a:cs typeface="DM Sans"/>
                <a:sym typeface="DM Sans"/>
              </a:rPr>
              <a:t>ueva tecnología que nos permite </a:t>
            </a:r>
            <a:r>
              <a:rPr b="1" i="0" lang="es" sz="1350" u="none" cap="none" strike="noStrike">
                <a:solidFill>
                  <a:srgbClr val="000000"/>
                </a:solidFill>
                <a:latin typeface="DM Sans"/>
                <a:ea typeface="DM Sans"/>
                <a:cs typeface="DM Sans"/>
                <a:sym typeface="DM Sans"/>
              </a:rPr>
              <a:t>acceder mediante un sistema remoto, al software, al procesamiento de datos y al almacenamiento de archivos.</a:t>
            </a:r>
            <a:endParaRPr b="1" i="0" sz="1350" u="none" cap="none" strike="noStrike">
              <a:solidFill>
                <a:srgbClr val="000000"/>
              </a:solidFill>
              <a:latin typeface="DM Sans"/>
              <a:ea typeface="DM Sans"/>
              <a:cs typeface="DM Sans"/>
              <a:sym typeface="DM Sans"/>
            </a:endParaRPr>
          </a:p>
          <a:p>
            <a:pPr indent="0" lvl="0" marL="0" rtl="0" algn="ctr">
              <a:lnSpc>
                <a:spcPct val="150000"/>
              </a:lnSpc>
              <a:spcBef>
                <a:spcPts val="0"/>
              </a:spcBef>
              <a:spcAft>
                <a:spcPts val="0"/>
              </a:spcAft>
              <a:buNone/>
            </a:pPr>
            <a:r>
              <a:rPr i="1" lang="es" sz="1350">
                <a:solidFill>
                  <a:schemeClr val="dk1"/>
                </a:solidFill>
                <a:latin typeface="DM Sans"/>
                <a:ea typeface="DM Sans"/>
                <a:cs typeface="DM Sans"/>
                <a:sym typeface="DM Sans"/>
              </a:rPr>
              <a:t>Tipos disponibles</a:t>
            </a:r>
            <a:endParaRPr i="1" sz="1350">
              <a:latin typeface="DM Sans"/>
              <a:ea typeface="DM Sans"/>
              <a:cs typeface="DM Sans"/>
              <a:sym typeface="DM Sans"/>
            </a:endParaRPr>
          </a:p>
        </p:txBody>
      </p:sp>
      <p:sp>
        <p:nvSpPr>
          <p:cNvPr id="238" name="Google Shape;238;p51"/>
          <p:cNvSpPr txBox="1"/>
          <p:nvPr/>
        </p:nvSpPr>
        <p:spPr>
          <a:xfrm>
            <a:off x="651326" y="466317"/>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DM Sans"/>
                <a:ea typeface="DM Sans"/>
                <a:cs typeface="DM Sans"/>
                <a:sym typeface="DM Sans"/>
              </a:rPr>
              <a:t>¿Qué es el Cloud Computing?</a:t>
            </a:r>
            <a:endParaRPr b="1" sz="4000">
              <a:latin typeface="DM Sans"/>
              <a:ea typeface="DM Sans"/>
              <a:cs typeface="DM Sans"/>
              <a:sym typeface="DM Sans"/>
            </a:endParaRPr>
          </a:p>
        </p:txBody>
      </p:sp>
      <p:pic>
        <p:nvPicPr>
          <p:cNvPr id="239" name="Google Shape;239;p51"/>
          <p:cNvPicPr preferRelativeResize="0"/>
          <p:nvPr/>
        </p:nvPicPr>
        <p:blipFill>
          <a:blip r:embed="rId3">
            <a:alphaModFix/>
          </a:blip>
          <a:stretch>
            <a:fillRect/>
          </a:stretch>
        </p:blipFill>
        <p:spPr>
          <a:xfrm>
            <a:off x="1014905" y="1761025"/>
            <a:ext cx="2522975" cy="2522975"/>
          </a:xfrm>
          <a:prstGeom prst="rect">
            <a:avLst/>
          </a:prstGeom>
          <a:noFill/>
          <a:ln>
            <a:noFill/>
          </a:ln>
        </p:spPr>
      </p:pic>
      <p:cxnSp>
        <p:nvCxnSpPr>
          <p:cNvPr id="240" name="Google Shape;240;p51"/>
          <p:cNvCxnSpPr>
            <a:stCxn id="237" idx="2"/>
            <a:endCxn id="241" idx="0"/>
          </p:cNvCxnSpPr>
          <p:nvPr/>
        </p:nvCxnSpPr>
        <p:spPr>
          <a:xfrm flipH="1">
            <a:off x="5359400" y="3084150"/>
            <a:ext cx="723600" cy="1037400"/>
          </a:xfrm>
          <a:prstGeom prst="straightConnector1">
            <a:avLst/>
          </a:prstGeom>
          <a:noFill/>
          <a:ln cap="flat" cmpd="sng" w="9525">
            <a:solidFill>
              <a:schemeClr val="dk2"/>
            </a:solidFill>
            <a:prstDash val="solid"/>
            <a:round/>
            <a:headEnd len="med" w="med" type="none"/>
            <a:tailEnd len="med" w="med" type="triangle"/>
          </a:ln>
        </p:spPr>
      </p:cxnSp>
      <p:sp>
        <p:nvSpPr>
          <p:cNvPr id="241" name="Google Shape;241;p51"/>
          <p:cNvSpPr txBox="1"/>
          <p:nvPr/>
        </p:nvSpPr>
        <p:spPr>
          <a:xfrm>
            <a:off x="4589600" y="4121575"/>
            <a:ext cx="1539600" cy="392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s" sz="1350">
                <a:solidFill>
                  <a:schemeClr val="dk1"/>
                </a:solidFill>
                <a:latin typeface="DM Sans"/>
                <a:ea typeface="DM Sans"/>
                <a:cs typeface="DM Sans"/>
                <a:sym typeface="DM Sans"/>
              </a:rPr>
              <a:t>Nube pública</a:t>
            </a:r>
            <a:endParaRPr b="1" sz="1350">
              <a:latin typeface="DM Sans"/>
              <a:ea typeface="DM Sans"/>
              <a:cs typeface="DM Sans"/>
              <a:sym typeface="DM Sans"/>
            </a:endParaRPr>
          </a:p>
        </p:txBody>
      </p:sp>
      <p:sp>
        <p:nvSpPr>
          <p:cNvPr id="242" name="Google Shape;242;p51"/>
          <p:cNvSpPr txBox="1"/>
          <p:nvPr/>
        </p:nvSpPr>
        <p:spPr>
          <a:xfrm>
            <a:off x="6493250" y="4121575"/>
            <a:ext cx="1539600" cy="392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s" sz="1350">
                <a:solidFill>
                  <a:schemeClr val="dk1"/>
                </a:solidFill>
                <a:latin typeface="DM Sans"/>
                <a:ea typeface="DM Sans"/>
                <a:cs typeface="DM Sans"/>
                <a:sym typeface="DM Sans"/>
              </a:rPr>
              <a:t>Nube privada</a:t>
            </a:r>
            <a:endParaRPr b="1" sz="1350">
              <a:latin typeface="DM Sans"/>
              <a:ea typeface="DM Sans"/>
              <a:cs typeface="DM Sans"/>
              <a:sym typeface="DM Sans"/>
            </a:endParaRPr>
          </a:p>
        </p:txBody>
      </p:sp>
      <p:cxnSp>
        <p:nvCxnSpPr>
          <p:cNvPr id="243" name="Google Shape;243;p51"/>
          <p:cNvCxnSpPr>
            <a:stCxn id="237" idx="2"/>
            <a:endCxn id="242" idx="0"/>
          </p:cNvCxnSpPr>
          <p:nvPr/>
        </p:nvCxnSpPr>
        <p:spPr>
          <a:xfrm>
            <a:off x="6083000" y="3084150"/>
            <a:ext cx="1180200" cy="1037400"/>
          </a:xfrm>
          <a:prstGeom prst="straightConnector1">
            <a:avLst/>
          </a:prstGeom>
          <a:noFill/>
          <a:ln cap="flat" cmpd="sng" w="9525">
            <a:solidFill>
              <a:schemeClr val="dk2"/>
            </a:solidFill>
            <a:prstDash val="solid"/>
            <a:round/>
            <a:headEnd len="med" w="med" type="none"/>
            <a:tailEnd len="med" w="med" type="triangle"/>
          </a:ln>
        </p:spPr>
      </p:cxnSp>
      <p:pic>
        <p:nvPicPr>
          <p:cNvPr id="244" name="Google Shape;244;p51"/>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2"/>
          <p:cNvSpPr txBox="1"/>
          <p:nvPr/>
        </p:nvSpPr>
        <p:spPr>
          <a:xfrm>
            <a:off x="740825" y="1987150"/>
            <a:ext cx="3122100" cy="253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350" u="none" cap="none" strike="noStrike">
                <a:solidFill>
                  <a:srgbClr val="000000"/>
                </a:solidFill>
                <a:latin typeface="DM Sans"/>
                <a:ea typeface="DM Sans"/>
                <a:cs typeface="DM Sans"/>
                <a:sym typeface="DM Sans"/>
              </a:rPr>
              <a:t>Existen muchas ventajas</a:t>
            </a:r>
            <a:r>
              <a:rPr lang="es" sz="1350">
                <a:latin typeface="DM Sans"/>
                <a:ea typeface="DM Sans"/>
                <a:cs typeface="DM Sans"/>
                <a:sym typeface="DM Sans"/>
              </a:rPr>
              <a:t>, mencionaremos las más relevantes</a:t>
            </a:r>
            <a:r>
              <a:rPr lang="es" sz="1350" u="none" cap="none" strike="noStrike">
                <a:solidFill>
                  <a:srgbClr val="000000"/>
                </a:solidFill>
                <a:latin typeface="DM Sans"/>
                <a:ea typeface="DM Sans"/>
                <a:cs typeface="DM Sans"/>
                <a:sym typeface="DM Sans"/>
              </a:rPr>
              <a:t>:</a:t>
            </a:r>
            <a:endParaRPr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rgbClr val="EF89D2"/>
              </a:buClr>
              <a:buSzPts val="1350"/>
              <a:buFont typeface="DM Sans"/>
              <a:buChar char="✔"/>
            </a:pPr>
            <a:r>
              <a:rPr lang="es" sz="1350">
                <a:latin typeface="DM Sans"/>
                <a:ea typeface="DM Sans"/>
                <a:cs typeface="DM Sans"/>
                <a:sym typeface="DM Sans"/>
              </a:rPr>
              <a:t>Abaratamiento de costos</a:t>
            </a:r>
            <a:endParaRPr sz="1350">
              <a:latin typeface="DM Sans"/>
              <a:ea typeface="DM Sans"/>
              <a:cs typeface="DM Sans"/>
              <a:sym typeface="DM Sans"/>
            </a:endParaRPr>
          </a:p>
          <a:p>
            <a:pPr indent="-314325" lvl="0" marL="457200" marR="0" rtl="0" algn="l">
              <a:lnSpc>
                <a:spcPct val="115000"/>
              </a:lnSpc>
              <a:spcBef>
                <a:spcPts val="0"/>
              </a:spcBef>
              <a:spcAft>
                <a:spcPts val="0"/>
              </a:spcAft>
              <a:buClr>
                <a:srgbClr val="EF89D2"/>
              </a:buClr>
              <a:buSzPts val="1350"/>
              <a:buFont typeface="DM Sans"/>
              <a:buChar char="✔"/>
            </a:pPr>
            <a:r>
              <a:rPr lang="es" sz="1350">
                <a:latin typeface="DM Sans"/>
                <a:ea typeface="DM Sans"/>
                <a:cs typeface="DM Sans"/>
                <a:sym typeface="DM Sans"/>
              </a:rPr>
              <a:t>Inmediatez</a:t>
            </a:r>
            <a:endParaRPr sz="1350">
              <a:latin typeface="DM Sans"/>
              <a:ea typeface="DM Sans"/>
              <a:cs typeface="DM Sans"/>
              <a:sym typeface="DM Sans"/>
            </a:endParaRPr>
          </a:p>
          <a:p>
            <a:pPr indent="-314325" lvl="0" marL="457200" marR="0" rtl="0" algn="l">
              <a:lnSpc>
                <a:spcPct val="115000"/>
              </a:lnSpc>
              <a:spcBef>
                <a:spcPts val="0"/>
              </a:spcBef>
              <a:spcAft>
                <a:spcPts val="0"/>
              </a:spcAft>
              <a:buClr>
                <a:srgbClr val="EF89D2"/>
              </a:buClr>
              <a:buSzPts val="1350"/>
              <a:buFont typeface="DM Sans"/>
              <a:buChar char="✔"/>
            </a:pPr>
            <a:r>
              <a:rPr lang="es" sz="1350">
                <a:latin typeface="DM Sans"/>
                <a:ea typeface="DM Sans"/>
                <a:cs typeface="DM Sans"/>
                <a:sym typeface="DM Sans"/>
              </a:rPr>
              <a:t>Capacidad de proceso</a:t>
            </a:r>
            <a:endParaRPr sz="1350">
              <a:latin typeface="DM Sans"/>
              <a:ea typeface="DM Sans"/>
              <a:cs typeface="DM Sans"/>
              <a:sym typeface="DM Sans"/>
            </a:endParaRPr>
          </a:p>
          <a:p>
            <a:pPr indent="-314325" lvl="0" marL="457200" marR="0" rtl="0" algn="l">
              <a:lnSpc>
                <a:spcPct val="115000"/>
              </a:lnSpc>
              <a:spcBef>
                <a:spcPts val="0"/>
              </a:spcBef>
              <a:spcAft>
                <a:spcPts val="0"/>
              </a:spcAft>
              <a:buClr>
                <a:srgbClr val="EF89D2"/>
              </a:buClr>
              <a:buSzPts val="1350"/>
              <a:buFont typeface="DM Sans"/>
              <a:buChar char="✔"/>
            </a:pPr>
            <a:r>
              <a:rPr lang="es" sz="1350">
                <a:latin typeface="DM Sans"/>
                <a:ea typeface="DM Sans"/>
                <a:cs typeface="DM Sans"/>
                <a:sym typeface="DM Sans"/>
              </a:rPr>
              <a:t>Concurrencia</a:t>
            </a:r>
            <a:endParaRPr sz="1350">
              <a:latin typeface="DM Sans"/>
              <a:ea typeface="DM Sans"/>
              <a:cs typeface="DM Sans"/>
              <a:sym typeface="DM Sans"/>
            </a:endParaRPr>
          </a:p>
          <a:p>
            <a:pPr indent="-314325" lvl="0" marL="457200" marR="0" rtl="0" algn="l">
              <a:lnSpc>
                <a:spcPct val="115000"/>
              </a:lnSpc>
              <a:spcBef>
                <a:spcPts val="0"/>
              </a:spcBef>
              <a:spcAft>
                <a:spcPts val="0"/>
              </a:spcAft>
              <a:buClr>
                <a:srgbClr val="EF89D2"/>
              </a:buClr>
              <a:buSzPts val="1350"/>
              <a:buFont typeface="DM Sans"/>
              <a:buChar char="✔"/>
            </a:pPr>
            <a:r>
              <a:rPr lang="es" sz="1350">
                <a:latin typeface="DM Sans"/>
                <a:ea typeface="DM Sans"/>
                <a:cs typeface="DM Sans"/>
                <a:sym typeface="DM Sans"/>
              </a:rPr>
              <a:t>Seguridad</a:t>
            </a:r>
            <a:endParaRPr sz="1350">
              <a:latin typeface="DM Sans"/>
              <a:ea typeface="DM Sans"/>
              <a:cs typeface="DM Sans"/>
              <a:sym typeface="DM Sans"/>
            </a:endParaRPr>
          </a:p>
          <a:p>
            <a:pPr indent="0" lvl="0" marL="0" marR="0" rtl="0" algn="l">
              <a:lnSpc>
                <a:spcPct val="150000"/>
              </a:lnSpc>
              <a:spcBef>
                <a:spcPts val="0"/>
              </a:spcBef>
              <a:spcAft>
                <a:spcPts val="0"/>
              </a:spcAft>
              <a:buNone/>
            </a:pPr>
            <a:r>
              <a:t/>
            </a:r>
            <a:endParaRPr b="0" i="1" sz="1500" u="none" cap="none" strike="noStrike">
              <a:solidFill>
                <a:schemeClr val="dk2"/>
              </a:solidFill>
              <a:latin typeface="Roboto"/>
              <a:ea typeface="Roboto"/>
              <a:cs typeface="Roboto"/>
              <a:sym typeface="Roboto"/>
            </a:endParaRPr>
          </a:p>
        </p:txBody>
      </p:sp>
      <p:sp>
        <p:nvSpPr>
          <p:cNvPr id="250" name="Google Shape;250;p52"/>
          <p:cNvSpPr txBox="1"/>
          <p:nvPr/>
        </p:nvSpPr>
        <p:spPr>
          <a:xfrm>
            <a:off x="651325" y="466325"/>
            <a:ext cx="8254200" cy="141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Beneficios de Cloud Computing </a:t>
            </a:r>
            <a:endParaRPr b="1" sz="4000">
              <a:latin typeface="DM Sans"/>
              <a:ea typeface="DM Sans"/>
              <a:cs typeface="DM Sans"/>
              <a:sym typeface="DM Sans"/>
            </a:endParaRPr>
          </a:p>
          <a:p>
            <a:pPr indent="0" lvl="0" marL="0" marR="0" rtl="0" algn="l">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en Big Data</a:t>
            </a:r>
            <a:endParaRPr b="1" sz="4000">
              <a:latin typeface="DM Sans"/>
              <a:ea typeface="DM Sans"/>
              <a:cs typeface="DM Sans"/>
              <a:sym typeface="DM Sans"/>
            </a:endParaRPr>
          </a:p>
        </p:txBody>
      </p:sp>
      <p:pic>
        <p:nvPicPr>
          <p:cNvPr id="251" name="Google Shape;251;p52"/>
          <p:cNvPicPr preferRelativeResize="0"/>
          <p:nvPr/>
        </p:nvPicPr>
        <p:blipFill>
          <a:blip r:embed="rId3">
            <a:alphaModFix/>
          </a:blip>
          <a:stretch>
            <a:fillRect/>
          </a:stretch>
        </p:blipFill>
        <p:spPr>
          <a:xfrm>
            <a:off x="3748700" y="2047900"/>
            <a:ext cx="4789575" cy="2159900"/>
          </a:xfrm>
          <a:prstGeom prst="rect">
            <a:avLst/>
          </a:prstGeom>
          <a:noFill/>
          <a:ln>
            <a:noFill/>
          </a:ln>
        </p:spPr>
      </p:pic>
      <p:pic>
        <p:nvPicPr>
          <p:cNvPr id="252" name="Google Shape;252;p52"/>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3"/>
          <p:cNvSpPr txBox="1"/>
          <p:nvPr/>
        </p:nvSpPr>
        <p:spPr>
          <a:xfrm>
            <a:off x="473350" y="182475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“El Cloud Computing, permite la aceleración y gestión de procesos computacionales, haciéndolos más eficientes”</a:t>
            </a:r>
            <a:endParaRPr b="1" sz="2500">
              <a:solidFill>
                <a:srgbClr val="EAFF6A"/>
              </a:solidFill>
              <a:latin typeface="DM Sans"/>
              <a:ea typeface="DM Sans"/>
              <a:cs typeface="DM Sans"/>
              <a:sym typeface="DM Sans"/>
            </a:endParaRPr>
          </a:p>
        </p:txBody>
      </p:sp>
      <p:sp>
        <p:nvSpPr>
          <p:cNvPr id="258" name="Google Shape;258;p53"/>
          <p:cNvSpPr txBox="1"/>
          <p:nvPr/>
        </p:nvSpPr>
        <p:spPr>
          <a:xfrm>
            <a:off x="3657575" y="4010538"/>
            <a:ext cx="4987200" cy="877200"/>
          </a:xfrm>
          <a:prstGeom prst="rect">
            <a:avLst/>
          </a:prstGeom>
          <a:noFill/>
          <a:ln>
            <a:noFill/>
          </a:ln>
        </p:spPr>
        <p:txBody>
          <a:bodyPr anchorCtr="0" anchor="t" bIns="91425" lIns="91425" spcFirstLastPara="1" rIns="91425" wrap="square" tIns="91425">
            <a:spAutoFit/>
          </a:bodyPr>
          <a:lstStyle/>
          <a:p>
            <a:pPr indent="-323850" lvl="0" marL="457200" rtl="0" algn="r">
              <a:spcBef>
                <a:spcPts val="0"/>
              </a:spcBef>
              <a:spcAft>
                <a:spcPts val="0"/>
              </a:spcAft>
              <a:buClr>
                <a:schemeClr val="lt2"/>
              </a:buClr>
              <a:buSzPts val="1500"/>
              <a:buFont typeface="DM Sans"/>
              <a:buChar char="-"/>
            </a:pPr>
            <a:r>
              <a:rPr lang="es" sz="1500">
                <a:solidFill>
                  <a:schemeClr val="lt2"/>
                </a:solidFill>
                <a:latin typeface="DM Sans"/>
                <a:ea typeface="DM Sans"/>
                <a:cs typeface="DM Sans"/>
                <a:sym typeface="DM Sans"/>
              </a:rPr>
              <a:t>Observatorio Nacional de Telecomunicaciones y de la SI</a:t>
            </a:r>
            <a:endParaRPr sz="1500">
              <a:solidFill>
                <a:schemeClr val="lt2"/>
              </a:solidFill>
              <a:latin typeface="DM Sans"/>
              <a:ea typeface="DM Sans"/>
              <a:cs typeface="DM Sans"/>
              <a:sym typeface="DM Sans"/>
            </a:endParaRPr>
          </a:p>
          <a:p>
            <a:pPr indent="-323850" lvl="0" marL="457200" rtl="0" algn="r">
              <a:spcBef>
                <a:spcPts val="0"/>
              </a:spcBef>
              <a:spcAft>
                <a:spcPts val="0"/>
              </a:spcAft>
              <a:buClr>
                <a:schemeClr val="lt2"/>
              </a:buClr>
              <a:buSzPts val="1500"/>
              <a:buFont typeface="DM Sans"/>
              <a:buChar char="-"/>
            </a:pPr>
            <a:r>
              <a:t/>
            </a:r>
            <a:endParaRPr sz="1500">
              <a:solidFill>
                <a:schemeClr val="lt2"/>
              </a:solidFill>
              <a:latin typeface="DM Sans"/>
              <a:ea typeface="DM Sans"/>
              <a:cs typeface="DM Sans"/>
              <a:sym typeface="DM Sans"/>
            </a:endParaRPr>
          </a:p>
        </p:txBody>
      </p:sp>
      <p:pic>
        <p:nvPicPr>
          <p:cNvPr id="259" name="Google Shape;259;p53" title="imagen decorativa de comillas para cita"/>
          <p:cNvPicPr preferRelativeResize="0"/>
          <p:nvPr/>
        </p:nvPicPr>
        <p:blipFill>
          <a:blip r:embed="rId3">
            <a:alphaModFix/>
          </a:blip>
          <a:stretch>
            <a:fillRect/>
          </a:stretch>
        </p:blipFill>
        <p:spPr>
          <a:xfrm>
            <a:off x="577350" y="826025"/>
            <a:ext cx="744150" cy="5159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4"/>
          <p:cNvSpPr txBox="1"/>
          <p:nvPr/>
        </p:nvSpPr>
        <p:spPr>
          <a:xfrm>
            <a:off x="555069" y="977122"/>
            <a:ext cx="8022600" cy="5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0"/>
              </a:spcAft>
              <a:buNone/>
            </a:pPr>
            <a:r>
              <a:t/>
            </a:r>
            <a:endParaRPr b="0" i="0" sz="1800" u="none" cap="none" strike="noStrike">
              <a:solidFill>
                <a:srgbClr val="000000"/>
              </a:solidFill>
              <a:latin typeface="Anton"/>
              <a:ea typeface="Anton"/>
              <a:cs typeface="Anton"/>
              <a:sym typeface="Anton"/>
            </a:endParaRPr>
          </a:p>
        </p:txBody>
      </p:sp>
      <p:sp>
        <p:nvSpPr>
          <p:cNvPr id="265" name="Google Shape;265;p54"/>
          <p:cNvSpPr txBox="1"/>
          <p:nvPr/>
        </p:nvSpPr>
        <p:spPr>
          <a:xfrm>
            <a:off x="1751149" y="328399"/>
            <a:ext cx="675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t/>
            </a:r>
            <a:endParaRPr b="1" i="0" sz="3600" u="none" cap="none" strike="noStrike">
              <a:solidFill>
                <a:srgbClr val="101010"/>
              </a:solidFill>
              <a:latin typeface="Arial"/>
              <a:ea typeface="Arial"/>
              <a:cs typeface="Arial"/>
              <a:sym typeface="Arial"/>
            </a:endParaRPr>
          </a:p>
        </p:txBody>
      </p:sp>
      <p:sp>
        <p:nvSpPr>
          <p:cNvPr id="266" name="Google Shape;266;p54"/>
          <p:cNvSpPr txBox="1"/>
          <p:nvPr/>
        </p:nvSpPr>
        <p:spPr>
          <a:xfrm>
            <a:off x="651326" y="50661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Ventajas y desventajas Cloud</a:t>
            </a:r>
            <a:endParaRPr b="1" sz="4000" u="none" cap="none" strike="noStrike">
              <a:solidFill>
                <a:srgbClr val="000000"/>
              </a:solidFill>
              <a:latin typeface="DM Sans"/>
              <a:ea typeface="DM Sans"/>
              <a:cs typeface="DM Sans"/>
              <a:sym typeface="DM Sans"/>
            </a:endParaRPr>
          </a:p>
        </p:txBody>
      </p:sp>
      <p:graphicFrame>
        <p:nvGraphicFramePr>
          <p:cNvPr id="267" name="Google Shape;267;p54"/>
          <p:cNvGraphicFramePr/>
          <p:nvPr/>
        </p:nvGraphicFramePr>
        <p:xfrm>
          <a:off x="823275" y="1393108"/>
          <a:ext cx="3000000" cy="3000000"/>
        </p:xfrm>
        <a:graphic>
          <a:graphicData uri="http://schemas.openxmlformats.org/drawingml/2006/table">
            <a:tbl>
              <a:tblPr>
                <a:noFill/>
                <a:tableStyleId>{2A1A2650-20A9-4266-8855-922855B38C94}</a:tableStyleId>
              </a:tblPr>
              <a:tblGrid>
                <a:gridCol w="3743100"/>
                <a:gridCol w="3743100"/>
              </a:tblGrid>
              <a:tr h="328325">
                <a:tc>
                  <a:txBody>
                    <a:bodyPr/>
                    <a:lstStyle/>
                    <a:p>
                      <a:pPr indent="0" lvl="0" marL="0" rtl="0" algn="ctr">
                        <a:spcBef>
                          <a:spcPts val="0"/>
                        </a:spcBef>
                        <a:spcAft>
                          <a:spcPts val="0"/>
                        </a:spcAft>
                        <a:buNone/>
                      </a:pPr>
                      <a:r>
                        <a:rPr b="1" lang="es" sz="1100">
                          <a:latin typeface="Helvetica Neue"/>
                          <a:ea typeface="Helvetica Neue"/>
                          <a:cs typeface="Helvetica Neue"/>
                          <a:sym typeface="Helvetica Neue"/>
                        </a:rPr>
                        <a:t>Ventajas</a:t>
                      </a:r>
                      <a:endParaRPr b="1" sz="1100">
                        <a:latin typeface="Helvetica Neue"/>
                        <a:ea typeface="Helvetica Neue"/>
                        <a:cs typeface="Helvetica Neue"/>
                        <a:sym typeface="Helvetica Neue"/>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100">
                          <a:latin typeface="Helvetica Neue"/>
                          <a:ea typeface="Helvetica Neue"/>
                          <a:cs typeface="Helvetica Neue"/>
                          <a:sym typeface="Helvetica Neue"/>
                        </a:rPr>
                        <a:t>Desventajas</a:t>
                      </a:r>
                      <a:endParaRPr b="1" sz="1100">
                        <a:latin typeface="Helvetica Neue"/>
                        <a:ea typeface="Helvetica Neue"/>
                        <a:cs typeface="Helvetica Neue"/>
                        <a:sym typeface="Helvetica Neue"/>
                      </a:endParaRPr>
                    </a:p>
                  </a:txBody>
                  <a:tcPr marT="91425" marB="91425" marR="91425" marL="91425">
                    <a:solidFill>
                      <a:srgbClr val="EAFF6A"/>
                    </a:solidFill>
                  </a:tcPr>
                </a:tc>
              </a:tr>
              <a:tr h="663025">
                <a:tc>
                  <a:txBody>
                    <a:bodyPr/>
                    <a:lstStyle/>
                    <a:p>
                      <a:pPr indent="0" lvl="0" marL="0" rtl="0" algn="l">
                        <a:spcBef>
                          <a:spcPts val="0"/>
                        </a:spcBef>
                        <a:spcAft>
                          <a:spcPts val="0"/>
                        </a:spcAft>
                        <a:buNone/>
                      </a:pPr>
                      <a:r>
                        <a:rPr lang="es" sz="1100">
                          <a:latin typeface="Helvetica Neue"/>
                          <a:ea typeface="Helvetica Neue"/>
                          <a:cs typeface="Helvetica Neue"/>
                          <a:sym typeface="Helvetica Neue"/>
                        </a:rPr>
                        <a:t>Pocos costos operacionales (</a:t>
                      </a:r>
                      <a:r>
                        <a:rPr lang="es" sz="1100">
                          <a:latin typeface="Helvetica Neue"/>
                          <a:ea typeface="Helvetica Neue"/>
                          <a:cs typeface="Helvetica Neue"/>
                          <a:sym typeface="Helvetica Neue"/>
                        </a:rPr>
                        <a:t>proveedor</a:t>
                      </a:r>
                      <a:r>
                        <a:rPr lang="es" sz="1100">
                          <a:latin typeface="Helvetica Neue"/>
                          <a:ea typeface="Helvetica Neue"/>
                          <a:cs typeface="Helvetica Neue"/>
                          <a:sym typeface="Helvetica Neue"/>
                        </a:rPr>
                        <a:t> se encarga de mantenimiento, equipos y red de servidores)</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s" sz="1100">
                          <a:latin typeface="Helvetica Neue"/>
                          <a:ea typeface="Helvetica Neue"/>
                          <a:cs typeface="Helvetica Neue"/>
                          <a:sym typeface="Helvetica Neue"/>
                        </a:rPr>
                        <a:t>Sistemas de seguridad que tienen politicas y terminos a veces desconocidos</a:t>
                      </a:r>
                      <a:endParaRPr sz="1100">
                        <a:latin typeface="Helvetica Neue"/>
                        <a:ea typeface="Helvetica Neue"/>
                        <a:cs typeface="Helvetica Neue"/>
                        <a:sym typeface="Helvetica Neue"/>
                      </a:endParaRPr>
                    </a:p>
                  </a:txBody>
                  <a:tcPr marT="91425" marB="91425" marR="91425" marL="91425"/>
                </a:tc>
              </a:tr>
              <a:tr h="492525">
                <a:tc>
                  <a:txBody>
                    <a:bodyPr/>
                    <a:lstStyle/>
                    <a:p>
                      <a:pPr indent="0" lvl="0" marL="0" rtl="0" algn="l">
                        <a:spcBef>
                          <a:spcPts val="0"/>
                        </a:spcBef>
                        <a:spcAft>
                          <a:spcPts val="0"/>
                        </a:spcAft>
                        <a:buNone/>
                      </a:pPr>
                      <a:r>
                        <a:rPr lang="es" sz="1100">
                          <a:latin typeface="Helvetica Neue"/>
                          <a:ea typeface="Helvetica Neue"/>
                          <a:cs typeface="Helvetica Neue"/>
                          <a:sym typeface="Helvetica Neue"/>
                        </a:rPr>
                        <a:t>Hardware y software de punta (CPU, GPU), IA, ML, DL</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s" sz="1100">
                          <a:latin typeface="Helvetica Neue"/>
                          <a:ea typeface="Helvetica Neue"/>
                          <a:cs typeface="Helvetica Neue"/>
                          <a:sym typeface="Helvetica Neue"/>
                        </a:rPr>
                        <a:t>Esquemas de costos complejos basados en consumo y servicios ocupados</a:t>
                      </a:r>
                      <a:endParaRPr sz="1100">
                        <a:latin typeface="Helvetica Neue"/>
                        <a:ea typeface="Helvetica Neue"/>
                        <a:cs typeface="Helvetica Neue"/>
                        <a:sym typeface="Helvetica Neue"/>
                      </a:endParaRPr>
                    </a:p>
                  </a:txBody>
                  <a:tcPr marT="91425" marB="91425" marR="91425" marL="91425"/>
                </a:tc>
              </a:tr>
              <a:tr h="492525">
                <a:tc>
                  <a:txBody>
                    <a:bodyPr/>
                    <a:lstStyle/>
                    <a:p>
                      <a:pPr indent="0" lvl="0" marL="0" rtl="0" algn="l">
                        <a:spcBef>
                          <a:spcPts val="0"/>
                        </a:spcBef>
                        <a:spcAft>
                          <a:spcPts val="0"/>
                        </a:spcAft>
                        <a:buNone/>
                      </a:pPr>
                      <a:r>
                        <a:rPr lang="es" sz="1100">
                          <a:latin typeface="Helvetica Neue"/>
                          <a:ea typeface="Helvetica Neue"/>
                          <a:cs typeface="Helvetica Neue"/>
                          <a:sym typeface="Helvetica Neue"/>
                        </a:rPr>
                        <a:t>Acceso </a:t>
                      </a:r>
                      <a:r>
                        <a:rPr lang="es" sz="1100">
                          <a:latin typeface="Helvetica Neue"/>
                          <a:ea typeface="Helvetica Neue"/>
                          <a:cs typeface="Helvetica Neue"/>
                          <a:sym typeface="Helvetica Neue"/>
                        </a:rPr>
                        <a:t>rápido</a:t>
                      </a:r>
                      <a:r>
                        <a:rPr lang="es" sz="1100">
                          <a:latin typeface="Helvetica Neue"/>
                          <a:ea typeface="Helvetica Neue"/>
                          <a:cs typeface="Helvetica Neue"/>
                          <a:sym typeface="Helvetica Neue"/>
                        </a:rPr>
                        <a:t> por </a:t>
                      </a:r>
                      <a:r>
                        <a:rPr lang="es" sz="1100">
                          <a:latin typeface="Helvetica Neue"/>
                          <a:ea typeface="Helvetica Neue"/>
                          <a:cs typeface="Helvetica Neue"/>
                          <a:sym typeface="Helvetica Neue"/>
                        </a:rPr>
                        <a:t>conexión</a:t>
                      </a:r>
                      <a:r>
                        <a:rPr lang="es" sz="1100">
                          <a:latin typeface="Helvetica Neue"/>
                          <a:ea typeface="Helvetica Neue"/>
                          <a:cs typeface="Helvetica Neue"/>
                          <a:sym typeface="Helvetica Neue"/>
                        </a:rPr>
                        <a:t> con alto Gbps y muchos puntos de intercambio</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s" sz="1100">
                          <a:latin typeface="Helvetica Neue"/>
                          <a:ea typeface="Helvetica Neue"/>
                          <a:cs typeface="Helvetica Neue"/>
                          <a:sym typeface="Helvetica Neue"/>
                        </a:rPr>
                        <a:t>Existen costos grandes cuando se transfiere la </a:t>
                      </a:r>
                      <a:r>
                        <a:rPr lang="es" sz="1100">
                          <a:latin typeface="Helvetica Neue"/>
                          <a:ea typeface="Helvetica Neue"/>
                          <a:cs typeface="Helvetica Neue"/>
                          <a:sym typeface="Helvetica Neue"/>
                        </a:rPr>
                        <a:t>información</a:t>
                      </a:r>
                      <a:r>
                        <a:rPr lang="es" sz="1100">
                          <a:latin typeface="Helvetica Neue"/>
                          <a:ea typeface="Helvetica Neue"/>
                          <a:cs typeface="Helvetica Neue"/>
                          <a:sym typeface="Helvetica Neue"/>
                        </a:rPr>
                        <a:t> de una </a:t>
                      </a:r>
                      <a:r>
                        <a:rPr lang="es" sz="1100">
                          <a:latin typeface="Helvetica Neue"/>
                          <a:ea typeface="Helvetica Neue"/>
                          <a:cs typeface="Helvetica Neue"/>
                          <a:sym typeface="Helvetica Neue"/>
                        </a:rPr>
                        <a:t>organización</a:t>
                      </a:r>
                      <a:r>
                        <a:rPr lang="es" sz="1100">
                          <a:latin typeface="Helvetica Neue"/>
                          <a:ea typeface="Helvetica Neue"/>
                          <a:cs typeface="Helvetica Neue"/>
                          <a:sym typeface="Helvetica Neue"/>
                        </a:rPr>
                        <a:t> a otra</a:t>
                      </a:r>
                      <a:endParaRPr sz="1100">
                        <a:latin typeface="Helvetica Neue"/>
                        <a:ea typeface="Helvetica Neue"/>
                        <a:cs typeface="Helvetica Neue"/>
                        <a:sym typeface="Helvetica Neue"/>
                      </a:endParaRPr>
                    </a:p>
                  </a:txBody>
                  <a:tcPr marT="91425" marB="91425" marR="91425" marL="91425"/>
                </a:tc>
              </a:tr>
              <a:tr h="492525">
                <a:tc>
                  <a:txBody>
                    <a:bodyPr/>
                    <a:lstStyle/>
                    <a:p>
                      <a:pPr indent="0" lvl="0" marL="0" rtl="0" algn="l">
                        <a:spcBef>
                          <a:spcPts val="0"/>
                        </a:spcBef>
                        <a:spcAft>
                          <a:spcPts val="0"/>
                        </a:spcAft>
                        <a:buNone/>
                      </a:pPr>
                      <a:r>
                        <a:rPr lang="es" sz="1100">
                          <a:latin typeface="Helvetica Neue"/>
                          <a:ea typeface="Helvetica Neue"/>
                          <a:cs typeface="Helvetica Neue"/>
                          <a:sym typeface="Helvetica Neue"/>
                        </a:rPr>
                        <a:t>Permite el acceso remoto y conectividad rápida</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s" sz="1100">
                          <a:latin typeface="Helvetica Neue"/>
                          <a:ea typeface="Helvetica Neue"/>
                          <a:cs typeface="Helvetica Neue"/>
                          <a:sym typeface="Helvetica Neue"/>
                        </a:rPr>
                        <a:t>En algunos casos el soporte al cliente no es </a:t>
                      </a:r>
                      <a:r>
                        <a:rPr lang="es" sz="1100">
                          <a:latin typeface="Helvetica Neue"/>
                          <a:ea typeface="Helvetica Neue"/>
                          <a:cs typeface="Helvetica Neue"/>
                          <a:sym typeface="Helvetica Neue"/>
                        </a:rPr>
                        <a:t>óptimo</a:t>
                      </a:r>
                      <a:endParaRPr sz="1100">
                        <a:latin typeface="Helvetica Neue"/>
                        <a:ea typeface="Helvetica Neue"/>
                        <a:cs typeface="Helvetica Neue"/>
                        <a:sym typeface="Helvetica Neue"/>
                      </a:endParaRPr>
                    </a:p>
                  </a:txBody>
                  <a:tcPr marT="91425" marB="91425" marR="91425" marL="91425"/>
                </a:tc>
              </a:tr>
              <a:tr h="492525">
                <a:tc>
                  <a:txBody>
                    <a:bodyPr/>
                    <a:lstStyle/>
                    <a:p>
                      <a:pPr indent="0" lvl="0" marL="0" rtl="0" algn="l">
                        <a:spcBef>
                          <a:spcPts val="0"/>
                        </a:spcBef>
                        <a:spcAft>
                          <a:spcPts val="0"/>
                        </a:spcAft>
                        <a:buNone/>
                      </a:pPr>
                      <a:r>
                        <a:rPr lang="es" sz="1100">
                          <a:latin typeface="Helvetica Neue"/>
                          <a:ea typeface="Helvetica Neue"/>
                          <a:cs typeface="Helvetica Neue"/>
                          <a:sym typeface="Helvetica Neue"/>
                        </a:rPr>
                        <a:t>Infraestructura </a:t>
                      </a:r>
                      <a:r>
                        <a:rPr lang="es" sz="1100">
                          <a:latin typeface="Helvetica Neue"/>
                          <a:ea typeface="Helvetica Neue"/>
                          <a:cs typeface="Helvetica Neue"/>
                          <a:sym typeface="Helvetica Neue"/>
                        </a:rPr>
                        <a:t>más</a:t>
                      </a:r>
                      <a:r>
                        <a:rPr lang="es" sz="1100">
                          <a:latin typeface="Helvetica Neue"/>
                          <a:ea typeface="Helvetica Neue"/>
                          <a:cs typeface="Helvetica Neue"/>
                          <a:sym typeface="Helvetica Neue"/>
                        </a:rPr>
                        <a:t> segura y sistemas de backup regulares</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s" sz="1100">
                          <a:latin typeface="Helvetica Neue"/>
                          <a:ea typeface="Helvetica Neue"/>
                          <a:cs typeface="Helvetica Neue"/>
                          <a:sym typeface="Helvetica Neue"/>
                        </a:rPr>
                        <a:t>Requiere de conexiones estables e internet constante para acceso remoto</a:t>
                      </a:r>
                      <a:endParaRPr sz="1100">
                        <a:latin typeface="Helvetica Neue"/>
                        <a:ea typeface="Helvetica Neue"/>
                        <a:cs typeface="Helvetica Neue"/>
                        <a:sym typeface="Helvetica Neue"/>
                      </a:endParaRPr>
                    </a:p>
                  </a:txBody>
                  <a:tcPr marT="91425" marB="91425" marR="91425" marL="91425"/>
                </a:tc>
              </a:tr>
            </a:tbl>
          </a:graphicData>
        </a:graphic>
      </p:graphicFrame>
      <p:sp>
        <p:nvSpPr>
          <p:cNvPr id="268" name="Google Shape;268;p54"/>
          <p:cNvSpPr txBox="1"/>
          <p:nvPr/>
        </p:nvSpPr>
        <p:spPr>
          <a:xfrm>
            <a:off x="475500" y="4587000"/>
            <a:ext cx="569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dk2"/>
                </a:solidFill>
                <a:latin typeface="Helvetica Neue"/>
                <a:ea typeface="Helvetica Neue"/>
                <a:cs typeface="Helvetica Neue"/>
                <a:sym typeface="Helvetica Neue"/>
              </a:rPr>
              <a:t>Fuente: </a:t>
            </a:r>
            <a:r>
              <a:rPr lang="es" sz="1100">
                <a:solidFill>
                  <a:schemeClr val="dk2"/>
                </a:solidFill>
                <a:latin typeface="Helvetica Neue"/>
                <a:ea typeface="Helvetica Neue"/>
                <a:cs typeface="Helvetica Neue"/>
                <a:sym typeface="Helvetica Neue"/>
              </a:rPr>
              <a:t> Kharb L. et al. (2018. A Comprehensive Study of Security in Cloud Computing) </a:t>
            </a:r>
            <a:endParaRPr sz="1100">
              <a:solidFill>
                <a:schemeClr val="dk2"/>
              </a:solidFill>
              <a:latin typeface="Helvetica Neue"/>
              <a:ea typeface="Helvetica Neue"/>
              <a:cs typeface="Helvetica Neue"/>
              <a:sym typeface="Helvetica Neue"/>
            </a:endParaRPr>
          </a:p>
        </p:txBody>
      </p:sp>
      <p:pic>
        <p:nvPicPr>
          <p:cNvPr id="269" name="Google Shape;269;p5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5"/>
          <p:cNvSpPr txBox="1"/>
          <p:nvPr/>
        </p:nvSpPr>
        <p:spPr>
          <a:xfrm>
            <a:off x="666775" y="1368025"/>
            <a:ext cx="4473600" cy="2793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es" sz="1350">
                <a:solidFill>
                  <a:schemeClr val="dk1"/>
                </a:solidFill>
                <a:highlight>
                  <a:srgbClr val="3CEFAB"/>
                </a:highlight>
                <a:latin typeface="DM Sans"/>
                <a:ea typeface="DM Sans"/>
                <a:cs typeface="DM Sans"/>
                <a:sym typeface="DM Sans"/>
              </a:rPr>
              <a:t>Escalabilidad</a:t>
            </a:r>
            <a:r>
              <a:rPr lang="es" sz="1350">
                <a:solidFill>
                  <a:schemeClr val="dk1"/>
                </a:solidFill>
                <a:highlight>
                  <a:srgbClr val="3CEFAB"/>
                </a:highlight>
                <a:latin typeface="DM Sans"/>
                <a:ea typeface="DM Sans"/>
                <a:cs typeface="DM Sans"/>
                <a:sym typeface="DM Sans"/>
              </a:rPr>
              <a:t>:</a:t>
            </a:r>
            <a:r>
              <a:rPr b="1"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uno puede construir muy rápidamente una nueva infraestructura con aplicaciones y alta </a:t>
            </a:r>
            <a:r>
              <a:rPr b="1" lang="es" sz="1350">
                <a:solidFill>
                  <a:schemeClr val="dk1"/>
                </a:solidFill>
                <a:latin typeface="DM Sans"/>
                <a:ea typeface="DM Sans"/>
                <a:cs typeface="DM Sans"/>
                <a:sym typeface="DM Sans"/>
              </a:rPr>
              <a:t>escalabilidad</a:t>
            </a:r>
            <a:r>
              <a:rPr lang="es" sz="1350">
                <a:solidFill>
                  <a:schemeClr val="dk1"/>
                </a:solidFill>
                <a:latin typeface="DM Sans"/>
                <a:ea typeface="DM Sans"/>
                <a:cs typeface="DM Sans"/>
                <a:sym typeface="DM Sans"/>
              </a:rPr>
              <a:t>. La carga sobre la aplicación crece horizontalmente por las provisiones de servidores.</a:t>
            </a:r>
            <a:endParaRPr sz="1350">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None/>
            </a:pPr>
            <a:r>
              <a:rPr lang="es" sz="1350">
                <a:solidFill>
                  <a:schemeClr val="dk1"/>
                </a:solidFill>
                <a:highlight>
                  <a:schemeClr val="accent6"/>
                </a:highlight>
                <a:latin typeface="DM Sans"/>
                <a:ea typeface="DM Sans"/>
                <a:cs typeface="DM Sans"/>
                <a:sym typeface="DM Sans"/>
              </a:rPr>
              <a:t>Agilidad</a:t>
            </a:r>
            <a:r>
              <a:rPr lang="es" sz="1350">
                <a:solidFill>
                  <a:schemeClr val="dk1"/>
                </a:solidFill>
                <a:highlight>
                  <a:schemeClr val="accent6"/>
                </a:highlight>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Desarrollo rápido de aplicaciones por tecnología de punta hace que sea un </a:t>
            </a:r>
            <a:r>
              <a:rPr b="1" lang="es" sz="1350">
                <a:solidFill>
                  <a:schemeClr val="dk1"/>
                </a:solidFill>
                <a:latin typeface="DM Sans"/>
                <a:ea typeface="DM Sans"/>
                <a:cs typeface="DM Sans"/>
                <a:sym typeface="DM Sans"/>
              </a:rPr>
              <a:t>sistema</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ágil y eficiente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None/>
            </a:pPr>
            <a:r>
              <a:rPr lang="es" sz="1350">
                <a:solidFill>
                  <a:schemeClr val="dk1"/>
                </a:solidFill>
                <a:highlight>
                  <a:srgbClr val="EF89D2"/>
                </a:highlight>
                <a:latin typeface="DM Sans"/>
                <a:ea typeface="DM Sans"/>
                <a:cs typeface="DM Sans"/>
                <a:sym typeface="DM Sans"/>
              </a:rPr>
              <a:t>Accesibilidad y back-ups</a:t>
            </a:r>
            <a:r>
              <a:rPr lang="es" sz="1350">
                <a:solidFill>
                  <a:schemeClr val="dk1"/>
                </a:solidFill>
                <a:highlight>
                  <a:srgbClr val="EF89D2"/>
                </a:highlight>
                <a:latin typeface="DM Sans"/>
                <a:ea typeface="DM Sans"/>
                <a:cs typeface="DM Sans"/>
                <a:sym typeface="DM Sans"/>
              </a:rPr>
              <a:t>:</a:t>
            </a:r>
            <a:r>
              <a:rPr lang="es" sz="1350">
                <a:solidFill>
                  <a:schemeClr val="dk1"/>
                </a:solidFill>
                <a:latin typeface="DM Sans"/>
                <a:ea typeface="DM Sans"/>
                <a:cs typeface="DM Sans"/>
                <a:sym typeface="DM Sans"/>
              </a:rPr>
              <a:t> Se tienen sistemas que permiten alta concurrencia y </a:t>
            </a:r>
            <a:r>
              <a:rPr b="1" lang="es" sz="1350">
                <a:solidFill>
                  <a:schemeClr val="dk1"/>
                </a:solidFill>
                <a:latin typeface="DM Sans"/>
                <a:ea typeface="DM Sans"/>
                <a:cs typeface="DM Sans"/>
                <a:sym typeface="DM Sans"/>
              </a:rPr>
              <a:t>accesibilidad rápida</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Ademas se tiene la posibilidad de generar </a:t>
            </a:r>
            <a:r>
              <a:rPr b="1" lang="es" sz="1350">
                <a:solidFill>
                  <a:schemeClr val="dk1"/>
                </a:solidFill>
                <a:latin typeface="DM Sans"/>
                <a:ea typeface="DM Sans"/>
                <a:cs typeface="DM Sans"/>
                <a:sym typeface="DM Sans"/>
              </a:rPr>
              <a:t>back-ups de manera recurrente.</a:t>
            </a:r>
            <a:endParaRPr b="1" sz="1350">
              <a:solidFill>
                <a:schemeClr val="dk1"/>
              </a:solidFill>
              <a:latin typeface="DM Sans"/>
              <a:ea typeface="DM Sans"/>
              <a:cs typeface="DM Sans"/>
              <a:sym typeface="DM Sans"/>
            </a:endParaRPr>
          </a:p>
        </p:txBody>
      </p:sp>
      <p:sp>
        <p:nvSpPr>
          <p:cNvPr id="275" name="Google Shape;275;p55"/>
          <p:cNvSpPr txBox="1"/>
          <p:nvPr/>
        </p:nvSpPr>
        <p:spPr>
          <a:xfrm>
            <a:off x="635875" y="513404"/>
            <a:ext cx="7841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Resumen: Ventajas cloud</a:t>
            </a:r>
            <a:endParaRPr b="1" sz="4000">
              <a:latin typeface="DM Sans"/>
              <a:ea typeface="DM Sans"/>
              <a:cs typeface="DM Sans"/>
              <a:sym typeface="DM Sans"/>
            </a:endParaRPr>
          </a:p>
        </p:txBody>
      </p:sp>
      <p:pic>
        <p:nvPicPr>
          <p:cNvPr id="276" name="Google Shape;276;p5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6"/>
          <p:cNvSpPr txBox="1"/>
          <p:nvPr/>
        </p:nvSpPr>
        <p:spPr>
          <a:xfrm>
            <a:off x="720575" y="1479725"/>
            <a:ext cx="4493700" cy="2586000"/>
          </a:xfrm>
          <a:prstGeom prst="rect">
            <a:avLst/>
          </a:prstGeom>
          <a:noFill/>
          <a:ln>
            <a:noFill/>
          </a:ln>
        </p:spPr>
        <p:txBody>
          <a:bodyPr anchorCtr="0" anchor="t" bIns="45700" lIns="91425" spcFirstLastPara="1" rIns="91425" wrap="square" tIns="45700">
            <a:spAutoFit/>
          </a:bodyPr>
          <a:lstStyle/>
          <a:p>
            <a:pPr indent="0" lvl="0" marL="0" marR="57148" rtl="0" algn="just">
              <a:lnSpc>
                <a:spcPct val="100000"/>
              </a:lnSpc>
              <a:spcBef>
                <a:spcPts val="0"/>
              </a:spcBef>
              <a:spcAft>
                <a:spcPts val="0"/>
              </a:spcAft>
              <a:buNone/>
            </a:pPr>
            <a:r>
              <a:rPr lang="es" sz="1350">
                <a:solidFill>
                  <a:schemeClr val="dk1"/>
                </a:solidFill>
                <a:highlight>
                  <a:srgbClr val="3CEFAB"/>
                </a:highlight>
                <a:latin typeface="DM Sans"/>
                <a:ea typeface="DM Sans"/>
                <a:cs typeface="DM Sans"/>
                <a:sym typeface="DM Sans"/>
              </a:rPr>
              <a:t>Costos variables</a:t>
            </a:r>
            <a:r>
              <a:rPr lang="es" sz="1350">
                <a:solidFill>
                  <a:schemeClr val="dk1"/>
                </a:solidFill>
                <a:highlight>
                  <a:srgbClr val="3CEFAB"/>
                </a:highlight>
                <a:latin typeface="DM Sans"/>
                <a:ea typeface="DM Sans"/>
                <a:cs typeface="DM Sans"/>
                <a:sym typeface="DM Sans"/>
              </a:rPr>
              <a:t>:</a:t>
            </a:r>
            <a:r>
              <a:rPr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Los contratos con proveedores suelen ser</a:t>
            </a:r>
            <a:r>
              <a:rPr b="1" lang="es" sz="1350">
                <a:solidFill>
                  <a:schemeClr val="dk1"/>
                </a:solidFill>
                <a:latin typeface="DM Sans"/>
                <a:ea typeface="DM Sans"/>
                <a:cs typeface="DM Sans"/>
                <a:sym typeface="DM Sans"/>
              </a:rPr>
              <a:t> bastante rígidos </a:t>
            </a:r>
            <a:r>
              <a:rPr lang="es" sz="1350">
                <a:solidFill>
                  <a:schemeClr val="dk1"/>
                </a:solidFill>
                <a:latin typeface="DM Sans"/>
                <a:ea typeface="DM Sans"/>
                <a:cs typeface="DM Sans"/>
                <a:sym typeface="DM Sans"/>
              </a:rPr>
              <a:t>y el consumo junto con el almacenamiento físico puede ser variable</a:t>
            </a:r>
            <a:endParaRPr sz="1350">
              <a:solidFill>
                <a:schemeClr val="dk1"/>
              </a:solidFill>
              <a:latin typeface="DM Sans"/>
              <a:ea typeface="DM Sans"/>
              <a:cs typeface="DM Sans"/>
              <a:sym typeface="DM Sans"/>
            </a:endParaRPr>
          </a:p>
          <a:p>
            <a:pPr indent="0" lvl="0" marL="0" marR="57148" rtl="0" algn="just">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57148" rtl="0" algn="just">
              <a:lnSpc>
                <a:spcPct val="100000"/>
              </a:lnSpc>
              <a:spcBef>
                <a:spcPts val="0"/>
              </a:spcBef>
              <a:spcAft>
                <a:spcPts val="0"/>
              </a:spcAft>
              <a:buNone/>
            </a:pPr>
            <a:r>
              <a:rPr lang="es" sz="1350">
                <a:solidFill>
                  <a:schemeClr val="dk1"/>
                </a:solidFill>
                <a:highlight>
                  <a:schemeClr val="accent6"/>
                </a:highlight>
                <a:latin typeface="DM Sans"/>
                <a:ea typeface="DM Sans"/>
                <a:cs typeface="DM Sans"/>
                <a:sym typeface="DM Sans"/>
              </a:rPr>
              <a:t>Control de Infraestructura:</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No se tiene la posibilidad de controlar la </a:t>
            </a:r>
            <a:r>
              <a:rPr b="1" lang="es" sz="1350">
                <a:solidFill>
                  <a:schemeClr val="dk1"/>
                </a:solidFill>
                <a:latin typeface="DM Sans"/>
                <a:ea typeface="DM Sans"/>
                <a:cs typeface="DM Sans"/>
                <a:sym typeface="DM Sans"/>
              </a:rPr>
              <a:t>infraestructura</a:t>
            </a:r>
            <a:r>
              <a:rPr lang="es" sz="1350">
                <a:solidFill>
                  <a:schemeClr val="dk1"/>
                </a:solidFill>
                <a:latin typeface="DM Sans"/>
                <a:ea typeface="DM Sans"/>
                <a:cs typeface="DM Sans"/>
                <a:sym typeface="DM Sans"/>
              </a:rPr>
              <a:t> a la conveniencia del momento según las necesidades lo cual genera restricciones.</a:t>
            </a:r>
            <a:endParaRPr sz="1350">
              <a:solidFill>
                <a:schemeClr val="dk1"/>
              </a:solidFill>
              <a:latin typeface="DM Sans"/>
              <a:ea typeface="DM Sans"/>
              <a:cs typeface="DM Sans"/>
              <a:sym typeface="DM Sans"/>
            </a:endParaRPr>
          </a:p>
          <a:p>
            <a:pPr indent="0" lvl="0" marL="0" marR="57148" rtl="0" algn="just">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57148" rtl="0" algn="just">
              <a:lnSpc>
                <a:spcPct val="100000"/>
              </a:lnSpc>
              <a:spcBef>
                <a:spcPts val="0"/>
              </a:spcBef>
              <a:spcAft>
                <a:spcPts val="0"/>
              </a:spcAft>
              <a:buNone/>
            </a:pPr>
            <a:r>
              <a:rPr lang="es" sz="1350">
                <a:solidFill>
                  <a:schemeClr val="dk1"/>
                </a:solidFill>
                <a:highlight>
                  <a:srgbClr val="EF89D2"/>
                </a:highlight>
                <a:latin typeface="DM Sans"/>
                <a:ea typeface="DM Sans"/>
                <a:cs typeface="DM Sans"/>
                <a:sym typeface="DM Sans"/>
              </a:rPr>
              <a:t>Conexión continua</a:t>
            </a:r>
            <a:r>
              <a:rPr lang="es" sz="1350">
                <a:solidFill>
                  <a:schemeClr val="dk1"/>
                </a:solidFill>
                <a:highlight>
                  <a:srgbClr val="EF89D2"/>
                </a:highlight>
                <a:latin typeface="DM Sans"/>
                <a:ea typeface="DM Sans"/>
                <a:cs typeface="DM Sans"/>
                <a:sym typeface="DM Sans"/>
              </a:rPr>
              <a:t>: </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Se requiere de sistemas de </a:t>
            </a:r>
            <a:r>
              <a:rPr b="1" lang="es" sz="1350">
                <a:solidFill>
                  <a:schemeClr val="dk1"/>
                </a:solidFill>
                <a:latin typeface="DM Sans"/>
                <a:ea typeface="DM Sans"/>
                <a:cs typeface="DM Sans"/>
                <a:sym typeface="DM Sans"/>
              </a:rPr>
              <a:t>conexión a internet de buena calidad y estables</a:t>
            </a:r>
            <a:r>
              <a:rPr lang="es" sz="1350">
                <a:solidFill>
                  <a:schemeClr val="dk1"/>
                </a:solidFill>
                <a:latin typeface="DM Sans"/>
                <a:ea typeface="DM Sans"/>
                <a:cs typeface="DM Sans"/>
                <a:sym typeface="DM Sans"/>
              </a:rPr>
              <a:t> para que no se generen problemas </a:t>
            </a:r>
            <a:endParaRPr b="1" sz="1350">
              <a:solidFill>
                <a:schemeClr val="dk1"/>
              </a:solidFill>
              <a:latin typeface="DM Sans"/>
              <a:ea typeface="DM Sans"/>
              <a:cs typeface="DM Sans"/>
              <a:sym typeface="DM Sans"/>
            </a:endParaRPr>
          </a:p>
        </p:txBody>
      </p:sp>
      <p:sp>
        <p:nvSpPr>
          <p:cNvPr id="282" name="Google Shape;282;p56"/>
          <p:cNvSpPr txBox="1"/>
          <p:nvPr/>
        </p:nvSpPr>
        <p:spPr>
          <a:xfrm>
            <a:off x="651325" y="466329"/>
            <a:ext cx="7841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Resumen: Desventajas cloud</a:t>
            </a:r>
            <a:endParaRPr b="1" sz="4000">
              <a:latin typeface="DM Sans"/>
              <a:ea typeface="DM Sans"/>
              <a:cs typeface="DM Sans"/>
              <a:sym typeface="DM Sans"/>
            </a:endParaRPr>
          </a:p>
        </p:txBody>
      </p:sp>
      <p:pic>
        <p:nvPicPr>
          <p:cNvPr id="283" name="Google Shape;283;p5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7"/>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Tipos de nubes y servicios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22" name="Google Shape;122;p4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23" name="Google Shape;123;p40"/>
          <p:cNvSpPr txBox="1"/>
          <p:nvPr/>
        </p:nvSpPr>
        <p:spPr>
          <a:xfrm>
            <a:off x="2690561" y="1451613"/>
            <a:ext cx="42813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Explorar </a:t>
            </a:r>
            <a:r>
              <a:rPr lang="es" sz="1350">
                <a:solidFill>
                  <a:schemeClr val="lt1"/>
                </a:solidFill>
                <a:latin typeface="DM Sans"/>
                <a:ea typeface="DM Sans"/>
                <a:cs typeface="DM Sans"/>
                <a:sym typeface="DM Sans"/>
              </a:rPr>
              <a:t>las potencialidades de Cloud Computing.</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Identificar </a:t>
            </a:r>
            <a:r>
              <a:rPr lang="es" sz="1350">
                <a:solidFill>
                  <a:schemeClr val="lt1"/>
                </a:solidFill>
                <a:latin typeface="DM Sans"/>
                <a:ea typeface="DM Sans"/>
                <a:cs typeface="DM Sans"/>
                <a:sym typeface="DM Sans"/>
              </a:rPr>
              <a:t>conceptos de Big Data y sus herramientas.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Interpretar </a:t>
            </a:r>
            <a:r>
              <a:rPr lang="es" sz="1350">
                <a:solidFill>
                  <a:schemeClr val="lt1"/>
                </a:solidFill>
                <a:latin typeface="DM Sans"/>
                <a:ea typeface="DM Sans"/>
                <a:cs typeface="DM Sans"/>
                <a:sym typeface="DM Sans"/>
              </a:rPr>
              <a:t>el proceso de ETL y su aplicación dentro del mundo de la Ciencia de Datos.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124" name="Google Shape;124;p40"/>
          <p:cNvPicPr preferRelativeResize="0"/>
          <p:nvPr/>
        </p:nvPicPr>
        <p:blipFill>
          <a:blip r:embed="rId3">
            <a:alphaModFix/>
          </a:blip>
          <a:stretch>
            <a:fillRect/>
          </a:stretch>
        </p:blipFill>
        <p:spPr>
          <a:xfrm>
            <a:off x="2172138" y="2178713"/>
            <a:ext cx="196975" cy="196975"/>
          </a:xfrm>
          <a:prstGeom prst="rect">
            <a:avLst/>
          </a:prstGeom>
          <a:noFill/>
          <a:ln>
            <a:noFill/>
          </a:ln>
        </p:spPr>
      </p:pic>
      <p:pic>
        <p:nvPicPr>
          <p:cNvPr id="125" name="Google Shape;125;p40"/>
          <p:cNvPicPr preferRelativeResize="0"/>
          <p:nvPr/>
        </p:nvPicPr>
        <p:blipFill>
          <a:blip r:embed="rId3">
            <a:alphaModFix/>
          </a:blip>
          <a:stretch>
            <a:fillRect/>
          </a:stretch>
        </p:blipFill>
        <p:spPr>
          <a:xfrm>
            <a:off x="2172138" y="3009938"/>
            <a:ext cx="196975" cy="196975"/>
          </a:xfrm>
          <a:prstGeom prst="rect">
            <a:avLst/>
          </a:prstGeom>
          <a:noFill/>
          <a:ln>
            <a:noFill/>
          </a:ln>
        </p:spPr>
      </p:pic>
      <p:cxnSp>
        <p:nvCxnSpPr>
          <p:cNvPr id="126" name="Google Shape;126;p40"/>
          <p:cNvCxnSpPr>
            <a:stCxn id="122" idx="2"/>
            <a:endCxn id="124"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27" name="Google Shape;127;p40"/>
          <p:cNvCxnSpPr>
            <a:stCxn id="124" idx="2"/>
            <a:endCxn id="125"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8"/>
          <p:cNvSpPr txBox="1"/>
          <p:nvPr/>
        </p:nvSpPr>
        <p:spPr>
          <a:xfrm>
            <a:off x="611675" y="2048175"/>
            <a:ext cx="3876600" cy="14505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15000"/>
              </a:lnSpc>
              <a:spcBef>
                <a:spcPts val="0"/>
              </a:spcBef>
              <a:spcAft>
                <a:spcPts val="0"/>
              </a:spcAft>
              <a:buClr>
                <a:srgbClr val="EF89D2"/>
              </a:buClr>
              <a:buSzPts val="1350"/>
              <a:buFont typeface="Helvetica Neue Light"/>
              <a:buChar char="✔"/>
            </a:pPr>
            <a:r>
              <a:rPr lang="es" sz="1350">
                <a:latin typeface="DM Sans"/>
                <a:ea typeface="DM Sans"/>
                <a:cs typeface="DM Sans"/>
                <a:sym typeface="DM Sans"/>
              </a:rPr>
              <a:t>Infraestructura como servicio </a:t>
            </a:r>
            <a:r>
              <a:rPr lang="es" sz="1350">
                <a:solidFill>
                  <a:srgbClr val="333333"/>
                </a:solidFill>
                <a:highlight>
                  <a:srgbClr val="FFFFFF"/>
                </a:highlight>
                <a:latin typeface="DM Sans"/>
                <a:ea typeface="DM Sans"/>
                <a:cs typeface="DM Sans"/>
                <a:sym typeface="DM Sans"/>
              </a:rPr>
              <a:t>👉 </a:t>
            </a:r>
            <a:r>
              <a:rPr b="1" lang="es" sz="1350">
                <a:solidFill>
                  <a:srgbClr val="333333"/>
                </a:solidFill>
                <a:highlight>
                  <a:srgbClr val="FFFFFF"/>
                </a:highlight>
                <a:latin typeface="DM Sans"/>
                <a:ea typeface="DM Sans"/>
                <a:cs typeface="DM Sans"/>
                <a:sym typeface="DM Sans"/>
              </a:rPr>
              <a:t>IaaS</a:t>
            </a:r>
            <a:endParaRPr sz="1350">
              <a:latin typeface="DM Sans"/>
              <a:ea typeface="DM Sans"/>
              <a:cs typeface="DM Sans"/>
              <a:sym typeface="DM Sans"/>
            </a:endParaRPr>
          </a:p>
          <a:p>
            <a:pPr indent="-314325" lvl="0" marL="457200" marR="0" rtl="0" algn="l">
              <a:lnSpc>
                <a:spcPct val="115000"/>
              </a:lnSpc>
              <a:spcBef>
                <a:spcPts val="1000"/>
              </a:spcBef>
              <a:spcAft>
                <a:spcPts val="0"/>
              </a:spcAft>
              <a:buClr>
                <a:srgbClr val="EF89D2"/>
              </a:buClr>
              <a:buSzPts val="1350"/>
              <a:buFont typeface="Helvetica Neue Light"/>
              <a:buChar char="✔"/>
            </a:pPr>
            <a:r>
              <a:rPr lang="es" sz="1350">
                <a:latin typeface="DM Sans"/>
                <a:ea typeface="DM Sans"/>
                <a:cs typeface="DM Sans"/>
                <a:sym typeface="DM Sans"/>
              </a:rPr>
              <a:t>Plataforma como servicio </a:t>
            </a:r>
            <a:r>
              <a:rPr lang="es" sz="1350">
                <a:solidFill>
                  <a:srgbClr val="333333"/>
                </a:solidFill>
                <a:highlight>
                  <a:srgbClr val="FFFFFF"/>
                </a:highlight>
                <a:latin typeface="DM Sans"/>
                <a:ea typeface="DM Sans"/>
                <a:cs typeface="DM Sans"/>
                <a:sym typeface="DM Sans"/>
              </a:rPr>
              <a:t>👉 </a:t>
            </a:r>
            <a:r>
              <a:rPr b="1" lang="es" sz="1350">
                <a:solidFill>
                  <a:srgbClr val="333333"/>
                </a:solidFill>
                <a:highlight>
                  <a:srgbClr val="FFFFFF"/>
                </a:highlight>
                <a:latin typeface="DM Sans"/>
                <a:ea typeface="DM Sans"/>
                <a:cs typeface="DM Sans"/>
                <a:sym typeface="DM Sans"/>
              </a:rPr>
              <a:t>PaaS</a:t>
            </a:r>
            <a:endParaRPr sz="1350">
              <a:latin typeface="DM Sans"/>
              <a:ea typeface="DM Sans"/>
              <a:cs typeface="DM Sans"/>
              <a:sym typeface="DM Sans"/>
            </a:endParaRPr>
          </a:p>
          <a:p>
            <a:pPr indent="-314325" lvl="0" marL="457200" marR="0" rtl="0" algn="l">
              <a:lnSpc>
                <a:spcPct val="115000"/>
              </a:lnSpc>
              <a:spcBef>
                <a:spcPts val="1000"/>
              </a:spcBef>
              <a:spcAft>
                <a:spcPts val="0"/>
              </a:spcAft>
              <a:buClr>
                <a:srgbClr val="EF89D2"/>
              </a:buClr>
              <a:buSzPts val="1350"/>
              <a:buFont typeface="Helvetica Neue Light"/>
              <a:buChar char="✔"/>
            </a:pPr>
            <a:r>
              <a:rPr lang="es" sz="1350">
                <a:latin typeface="DM Sans"/>
                <a:ea typeface="DM Sans"/>
                <a:cs typeface="DM Sans"/>
                <a:sym typeface="DM Sans"/>
              </a:rPr>
              <a:t>Software como servicio </a:t>
            </a:r>
            <a:r>
              <a:rPr lang="es" sz="1350">
                <a:solidFill>
                  <a:srgbClr val="333333"/>
                </a:solidFill>
                <a:highlight>
                  <a:srgbClr val="FFFFFF"/>
                </a:highlight>
                <a:latin typeface="DM Sans"/>
                <a:ea typeface="DM Sans"/>
                <a:cs typeface="DM Sans"/>
                <a:sym typeface="DM Sans"/>
              </a:rPr>
              <a:t>👉 </a:t>
            </a:r>
            <a:r>
              <a:rPr b="1" lang="es" sz="1350">
                <a:solidFill>
                  <a:srgbClr val="333333"/>
                </a:solidFill>
                <a:highlight>
                  <a:srgbClr val="FFFFFF"/>
                </a:highlight>
                <a:latin typeface="DM Sans"/>
                <a:ea typeface="DM Sans"/>
                <a:cs typeface="DM Sans"/>
                <a:sym typeface="DM Sans"/>
              </a:rPr>
              <a:t>S</a:t>
            </a:r>
            <a:r>
              <a:rPr b="1" lang="es" sz="1350">
                <a:latin typeface="DM Sans"/>
                <a:ea typeface="DM Sans"/>
                <a:cs typeface="DM Sans"/>
                <a:sym typeface="DM Sans"/>
              </a:rPr>
              <a:t>aaS</a:t>
            </a:r>
            <a:endParaRPr b="1" sz="1350">
              <a:latin typeface="DM Sans"/>
              <a:ea typeface="DM Sans"/>
              <a:cs typeface="DM Sans"/>
              <a:sym typeface="DM Sans"/>
            </a:endParaRPr>
          </a:p>
          <a:p>
            <a:pPr indent="-314325" lvl="0" marL="457200" marR="0" rtl="0" algn="l">
              <a:lnSpc>
                <a:spcPct val="115000"/>
              </a:lnSpc>
              <a:spcBef>
                <a:spcPts val="1000"/>
              </a:spcBef>
              <a:spcAft>
                <a:spcPts val="0"/>
              </a:spcAft>
              <a:buClr>
                <a:srgbClr val="EF89D2"/>
              </a:buClr>
              <a:buSzPts val="1350"/>
              <a:buFont typeface="Helvetica Neue"/>
              <a:buChar char="✔"/>
            </a:pPr>
            <a:r>
              <a:rPr lang="es" sz="1350">
                <a:latin typeface="DM Sans"/>
                <a:ea typeface="DM Sans"/>
                <a:cs typeface="DM Sans"/>
                <a:sym typeface="DM Sans"/>
              </a:rPr>
              <a:t>Storage as a Service </a:t>
            </a:r>
            <a:r>
              <a:rPr lang="es" sz="1350">
                <a:solidFill>
                  <a:srgbClr val="333333"/>
                </a:solidFill>
                <a:highlight>
                  <a:schemeClr val="lt1"/>
                </a:highlight>
                <a:latin typeface="DM Sans"/>
                <a:ea typeface="DM Sans"/>
                <a:cs typeface="DM Sans"/>
                <a:sym typeface="DM Sans"/>
              </a:rPr>
              <a:t>👉 </a:t>
            </a:r>
            <a:r>
              <a:rPr b="1" lang="es" sz="1350">
                <a:latin typeface="DM Sans"/>
                <a:ea typeface="DM Sans"/>
                <a:cs typeface="DM Sans"/>
                <a:sym typeface="DM Sans"/>
              </a:rPr>
              <a:t>(STaaS)</a:t>
            </a:r>
            <a:endParaRPr b="1" sz="1350">
              <a:latin typeface="DM Sans"/>
              <a:ea typeface="DM Sans"/>
              <a:cs typeface="DM Sans"/>
              <a:sym typeface="DM Sans"/>
            </a:endParaRPr>
          </a:p>
          <a:p>
            <a:pPr indent="-314325" lvl="0" marL="457200" marR="0" rtl="0" algn="l">
              <a:lnSpc>
                <a:spcPct val="115000"/>
              </a:lnSpc>
              <a:spcBef>
                <a:spcPts val="1000"/>
              </a:spcBef>
              <a:spcAft>
                <a:spcPts val="0"/>
              </a:spcAft>
              <a:buClr>
                <a:srgbClr val="EF89D2"/>
              </a:buClr>
              <a:buSzPts val="1350"/>
              <a:buFont typeface="Helvetica Neue"/>
              <a:buChar char="✔"/>
            </a:pPr>
            <a:r>
              <a:rPr lang="es" sz="1350">
                <a:latin typeface="DM Sans"/>
                <a:ea typeface="DM Sans"/>
                <a:cs typeface="DM Sans"/>
                <a:sym typeface="DM Sans"/>
              </a:rPr>
              <a:t>Data as a Service </a:t>
            </a:r>
            <a:r>
              <a:rPr lang="es" sz="1350">
                <a:solidFill>
                  <a:srgbClr val="333333"/>
                </a:solidFill>
                <a:highlight>
                  <a:schemeClr val="lt1"/>
                </a:highlight>
                <a:latin typeface="DM Sans"/>
                <a:ea typeface="DM Sans"/>
                <a:cs typeface="DM Sans"/>
                <a:sym typeface="DM Sans"/>
              </a:rPr>
              <a:t>👉</a:t>
            </a:r>
            <a:r>
              <a:rPr lang="es" sz="1350">
                <a:latin typeface="DM Sans"/>
                <a:ea typeface="DM Sans"/>
                <a:cs typeface="DM Sans"/>
                <a:sym typeface="DM Sans"/>
              </a:rPr>
              <a:t> </a:t>
            </a:r>
            <a:r>
              <a:rPr b="1" lang="es" sz="1350">
                <a:latin typeface="DM Sans"/>
                <a:ea typeface="DM Sans"/>
                <a:cs typeface="DM Sans"/>
                <a:sym typeface="DM Sans"/>
              </a:rPr>
              <a:t>(DaaS)</a:t>
            </a:r>
            <a:endParaRPr b="1" sz="1350">
              <a:latin typeface="DM Sans"/>
              <a:ea typeface="DM Sans"/>
              <a:cs typeface="DM Sans"/>
              <a:sym typeface="DM Sans"/>
            </a:endParaRPr>
          </a:p>
          <a:p>
            <a:pPr indent="-314325" lvl="0" marL="457200" marR="0" rtl="0" algn="l">
              <a:lnSpc>
                <a:spcPct val="115000"/>
              </a:lnSpc>
              <a:spcBef>
                <a:spcPts val="1000"/>
              </a:spcBef>
              <a:spcAft>
                <a:spcPts val="0"/>
              </a:spcAft>
              <a:buClr>
                <a:srgbClr val="EF89D2"/>
              </a:buClr>
              <a:buSzPts val="1350"/>
              <a:buFont typeface="Helvetica Neue"/>
              <a:buChar char="✔"/>
            </a:pPr>
            <a:r>
              <a:rPr lang="es" sz="1350">
                <a:latin typeface="DM Sans"/>
                <a:ea typeface="DM Sans"/>
                <a:cs typeface="DM Sans"/>
                <a:sym typeface="DM Sans"/>
              </a:rPr>
              <a:t>Functions as Service</a:t>
            </a:r>
            <a:r>
              <a:rPr b="1" lang="es" sz="1350">
                <a:latin typeface="DM Sans"/>
                <a:ea typeface="DM Sans"/>
                <a:cs typeface="DM Sans"/>
                <a:sym typeface="DM Sans"/>
              </a:rPr>
              <a:t> </a:t>
            </a:r>
            <a:r>
              <a:rPr lang="es" sz="1350">
                <a:solidFill>
                  <a:srgbClr val="333333"/>
                </a:solidFill>
                <a:highlight>
                  <a:schemeClr val="lt1"/>
                </a:highlight>
                <a:latin typeface="DM Sans"/>
                <a:ea typeface="DM Sans"/>
                <a:cs typeface="DM Sans"/>
                <a:sym typeface="DM Sans"/>
              </a:rPr>
              <a:t>👉 </a:t>
            </a:r>
            <a:r>
              <a:rPr b="1" lang="es" sz="1350">
                <a:solidFill>
                  <a:srgbClr val="333333"/>
                </a:solidFill>
                <a:highlight>
                  <a:schemeClr val="lt1"/>
                </a:highlight>
                <a:latin typeface="DM Sans"/>
                <a:ea typeface="DM Sans"/>
                <a:cs typeface="DM Sans"/>
                <a:sym typeface="DM Sans"/>
              </a:rPr>
              <a:t>(FaaS)</a:t>
            </a:r>
            <a:endParaRPr b="1" sz="1350">
              <a:solidFill>
                <a:srgbClr val="333333"/>
              </a:solidFill>
              <a:highlight>
                <a:schemeClr val="lt1"/>
              </a:highlight>
              <a:latin typeface="DM Sans"/>
              <a:ea typeface="DM Sans"/>
              <a:cs typeface="DM Sans"/>
              <a:sym typeface="DM Sans"/>
            </a:endParaRPr>
          </a:p>
          <a:p>
            <a:pPr indent="0" lvl="0" marL="457200" marR="0" rtl="0" algn="l">
              <a:lnSpc>
                <a:spcPct val="115000"/>
              </a:lnSpc>
              <a:spcBef>
                <a:spcPts val="1000"/>
              </a:spcBef>
              <a:spcAft>
                <a:spcPts val="0"/>
              </a:spcAft>
              <a:buNone/>
            </a:pPr>
            <a:r>
              <a:t/>
            </a:r>
            <a:endParaRPr b="1" sz="1350">
              <a:latin typeface="DM Sans"/>
              <a:ea typeface="DM Sans"/>
              <a:cs typeface="DM Sans"/>
              <a:sym typeface="DM Sans"/>
            </a:endParaRPr>
          </a:p>
          <a:p>
            <a:pPr indent="0" lvl="0" marL="0" marR="0" rtl="0" algn="l">
              <a:lnSpc>
                <a:spcPct val="150000"/>
              </a:lnSpc>
              <a:spcBef>
                <a:spcPts val="1000"/>
              </a:spcBef>
              <a:spcAft>
                <a:spcPts val="0"/>
              </a:spcAft>
              <a:buNone/>
            </a:pPr>
            <a:r>
              <a:t/>
            </a:r>
            <a:endParaRPr i="0" sz="1350" u="none" cap="none" strike="noStrike">
              <a:solidFill>
                <a:schemeClr val="dk2"/>
              </a:solidFill>
              <a:latin typeface="DM Sans"/>
              <a:ea typeface="DM Sans"/>
              <a:cs typeface="DM Sans"/>
              <a:sym typeface="DM Sans"/>
            </a:endParaRPr>
          </a:p>
          <a:p>
            <a:pPr indent="-190500" lvl="0" marL="285750" marR="0" rtl="0" algn="l">
              <a:lnSpc>
                <a:spcPct val="150000"/>
              </a:lnSpc>
              <a:spcBef>
                <a:spcPts val="100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a:p>
            <a:pPr indent="-190500" lvl="0" marL="285750" marR="0" rtl="0" algn="l">
              <a:lnSpc>
                <a:spcPct val="150000"/>
              </a:lnSpc>
              <a:spcBef>
                <a:spcPts val="100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a:p>
            <a:pPr indent="0" lvl="0" marL="0" marR="0" rtl="0" algn="l">
              <a:lnSpc>
                <a:spcPct val="150000"/>
              </a:lnSpc>
              <a:spcBef>
                <a:spcPts val="100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a:p>
            <a:pPr indent="0" lvl="0" marL="0" marR="0" rtl="0" algn="l">
              <a:lnSpc>
                <a:spcPct val="150000"/>
              </a:lnSpc>
              <a:spcBef>
                <a:spcPts val="100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a:p>
            <a:pPr indent="0" lvl="0" marL="0" marR="0" rtl="0" algn="l">
              <a:lnSpc>
                <a:spcPct val="150000"/>
              </a:lnSpc>
              <a:spcBef>
                <a:spcPts val="1000"/>
              </a:spcBef>
              <a:spcAft>
                <a:spcPts val="100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p:txBody>
      </p:sp>
      <p:sp>
        <p:nvSpPr>
          <p:cNvPr id="294" name="Google Shape;294;p58"/>
          <p:cNvSpPr txBox="1"/>
          <p:nvPr/>
        </p:nvSpPr>
        <p:spPr>
          <a:xfrm>
            <a:off x="611675" y="524654"/>
            <a:ext cx="7841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Modelos de Servicios en la Nube</a:t>
            </a:r>
            <a:endParaRPr b="1" sz="4000">
              <a:latin typeface="DM Sans"/>
              <a:ea typeface="DM Sans"/>
              <a:cs typeface="DM Sans"/>
              <a:sym typeface="DM Sans"/>
            </a:endParaRPr>
          </a:p>
        </p:txBody>
      </p:sp>
      <p:pic>
        <p:nvPicPr>
          <p:cNvPr id="295" name="Google Shape;295;p58"/>
          <p:cNvPicPr preferRelativeResize="0"/>
          <p:nvPr/>
        </p:nvPicPr>
        <p:blipFill>
          <a:blip r:embed="rId3">
            <a:alphaModFix/>
          </a:blip>
          <a:stretch>
            <a:fillRect/>
          </a:stretch>
        </p:blipFill>
        <p:spPr>
          <a:xfrm>
            <a:off x="4589125" y="1788250"/>
            <a:ext cx="3790175" cy="2413275"/>
          </a:xfrm>
          <a:prstGeom prst="rect">
            <a:avLst/>
          </a:prstGeom>
          <a:noFill/>
          <a:ln>
            <a:noFill/>
          </a:ln>
        </p:spPr>
      </p:pic>
      <p:pic>
        <p:nvPicPr>
          <p:cNvPr id="296" name="Google Shape;296;p58"/>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9"/>
          <p:cNvPicPr preferRelativeResize="0"/>
          <p:nvPr/>
        </p:nvPicPr>
        <p:blipFill rotWithShape="1">
          <a:blip r:embed="rId3">
            <a:alphaModFix/>
          </a:blip>
          <a:srcRect b="0" l="0" r="52358" t="0"/>
          <a:stretch/>
        </p:blipFill>
        <p:spPr>
          <a:xfrm>
            <a:off x="1066249" y="1850481"/>
            <a:ext cx="2005296" cy="1152459"/>
          </a:xfrm>
          <a:prstGeom prst="rect">
            <a:avLst/>
          </a:prstGeom>
          <a:noFill/>
          <a:ln>
            <a:noFill/>
          </a:ln>
        </p:spPr>
      </p:pic>
      <p:pic>
        <p:nvPicPr>
          <p:cNvPr id="302" name="Google Shape;302;p59"/>
          <p:cNvPicPr preferRelativeResize="0"/>
          <p:nvPr/>
        </p:nvPicPr>
        <p:blipFill rotWithShape="1">
          <a:blip r:embed="rId3">
            <a:alphaModFix/>
          </a:blip>
          <a:srcRect b="0" l="49995" r="0" t="0"/>
          <a:stretch/>
        </p:blipFill>
        <p:spPr>
          <a:xfrm>
            <a:off x="3479569" y="1857076"/>
            <a:ext cx="2017132" cy="1104466"/>
          </a:xfrm>
          <a:prstGeom prst="rect">
            <a:avLst/>
          </a:prstGeom>
          <a:noFill/>
          <a:ln>
            <a:noFill/>
          </a:ln>
        </p:spPr>
      </p:pic>
      <p:sp>
        <p:nvSpPr>
          <p:cNvPr id="303" name="Google Shape;303;p59"/>
          <p:cNvSpPr txBox="1"/>
          <p:nvPr/>
        </p:nvSpPr>
        <p:spPr>
          <a:xfrm>
            <a:off x="1353449" y="3188664"/>
            <a:ext cx="15954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350" u="none" cap="none" strike="noStrike">
                <a:solidFill>
                  <a:schemeClr val="accent2"/>
                </a:solidFill>
                <a:latin typeface="DM Sans"/>
                <a:ea typeface="DM Sans"/>
                <a:cs typeface="DM Sans"/>
                <a:sym typeface="DM Sans"/>
              </a:rPr>
              <a:t>Nube Privada</a:t>
            </a:r>
            <a:endParaRPr b="1" sz="1350">
              <a:latin typeface="DM Sans"/>
              <a:ea typeface="DM Sans"/>
              <a:cs typeface="DM Sans"/>
              <a:sym typeface="DM Sans"/>
            </a:endParaRPr>
          </a:p>
          <a:p>
            <a:pPr indent="0" lvl="0" marL="0" marR="0" rtl="0" algn="ctr">
              <a:lnSpc>
                <a:spcPct val="100000"/>
              </a:lnSpc>
              <a:spcBef>
                <a:spcPts val="0"/>
              </a:spcBef>
              <a:spcAft>
                <a:spcPts val="0"/>
              </a:spcAft>
              <a:buNone/>
            </a:pPr>
            <a:r>
              <a:t/>
            </a:r>
            <a:endParaRPr i="0" sz="1350" u="none" cap="none" strike="noStrike">
              <a:solidFill>
                <a:schemeClr val="accent2"/>
              </a:solidFill>
              <a:latin typeface="DM Sans"/>
              <a:ea typeface="DM Sans"/>
              <a:cs typeface="DM Sans"/>
              <a:sym typeface="DM Sans"/>
            </a:endParaRPr>
          </a:p>
          <a:p>
            <a:pPr indent="0" lvl="0" marL="0" marR="0" rtl="0" algn="ctr">
              <a:lnSpc>
                <a:spcPct val="100000"/>
              </a:lnSpc>
              <a:spcBef>
                <a:spcPts val="0"/>
              </a:spcBef>
              <a:spcAft>
                <a:spcPts val="0"/>
              </a:spcAft>
              <a:buNone/>
            </a:pPr>
            <a:r>
              <a:rPr i="0" lang="es" sz="1350" u="none" cap="none" strike="noStrike">
                <a:solidFill>
                  <a:schemeClr val="accent2"/>
                </a:solidFill>
                <a:latin typeface="DM Sans"/>
                <a:ea typeface="DM Sans"/>
                <a:cs typeface="DM Sans"/>
                <a:sym typeface="DM Sans"/>
              </a:rPr>
              <a:t>En mi propio centro de datos</a:t>
            </a:r>
            <a:endParaRPr sz="1350">
              <a:latin typeface="DM Sans"/>
              <a:ea typeface="DM Sans"/>
              <a:cs typeface="DM Sans"/>
              <a:sym typeface="DM Sans"/>
            </a:endParaRPr>
          </a:p>
        </p:txBody>
      </p:sp>
      <p:sp>
        <p:nvSpPr>
          <p:cNvPr id="304" name="Google Shape;304;p59"/>
          <p:cNvSpPr txBox="1"/>
          <p:nvPr/>
        </p:nvSpPr>
        <p:spPr>
          <a:xfrm>
            <a:off x="3639538" y="3188651"/>
            <a:ext cx="1783200" cy="1131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s" sz="1350">
                <a:solidFill>
                  <a:schemeClr val="accent2"/>
                </a:solidFill>
                <a:latin typeface="DM Sans"/>
                <a:ea typeface="DM Sans"/>
                <a:cs typeface="DM Sans"/>
                <a:sym typeface="DM Sans"/>
              </a:rPr>
              <a:t>Nube Pública</a:t>
            </a:r>
            <a:endParaRPr b="1" sz="1350">
              <a:solidFill>
                <a:schemeClr val="accent2"/>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1350">
              <a:solidFill>
                <a:schemeClr val="accent2"/>
              </a:solidFill>
              <a:latin typeface="DM Sans"/>
              <a:ea typeface="DM Sans"/>
              <a:cs typeface="DM Sans"/>
              <a:sym typeface="DM Sans"/>
            </a:endParaRPr>
          </a:p>
          <a:p>
            <a:pPr indent="0" lvl="0" marL="0" marR="0" rtl="0" algn="ctr">
              <a:lnSpc>
                <a:spcPct val="100000"/>
              </a:lnSpc>
              <a:spcBef>
                <a:spcPts val="0"/>
              </a:spcBef>
              <a:spcAft>
                <a:spcPts val="0"/>
              </a:spcAft>
              <a:buNone/>
            </a:pPr>
            <a:r>
              <a:rPr lang="es" sz="1350">
                <a:solidFill>
                  <a:schemeClr val="accent2"/>
                </a:solidFill>
                <a:latin typeface="DM Sans"/>
                <a:ea typeface="DM Sans"/>
                <a:cs typeface="DM Sans"/>
                <a:sym typeface="DM Sans"/>
              </a:rPr>
              <a:t>En Azure u otro proveedor de servicios</a:t>
            </a:r>
            <a:endParaRPr sz="1350">
              <a:solidFill>
                <a:schemeClr val="accent2"/>
              </a:solidFill>
              <a:latin typeface="DM Sans"/>
              <a:ea typeface="DM Sans"/>
              <a:cs typeface="DM Sans"/>
              <a:sym typeface="DM Sans"/>
            </a:endParaRPr>
          </a:p>
        </p:txBody>
      </p:sp>
      <p:sp>
        <p:nvSpPr>
          <p:cNvPr id="305" name="Google Shape;305;p59"/>
          <p:cNvSpPr txBox="1"/>
          <p:nvPr/>
        </p:nvSpPr>
        <p:spPr>
          <a:xfrm>
            <a:off x="506450" y="533554"/>
            <a:ext cx="7841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Tipos de nubes</a:t>
            </a:r>
            <a:endParaRPr b="1" sz="4000">
              <a:latin typeface="DM Sans"/>
              <a:ea typeface="DM Sans"/>
              <a:cs typeface="DM Sans"/>
              <a:sym typeface="DM Sans"/>
            </a:endParaRPr>
          </a:p>
        </p:txBody>
      </p:sp>
      <p:pic>
        <p:nvPicPr>
          <p:cNvPr id="306" name="Google Shape;306;p59"/>
          <p:cNvPicPr preferRelativeResize="0"/>
          <p:nvPr/>
        </p:nvPicPr>
        <p:blipFill>
          <a:blip r:embed="rId4">
            <a:alphaModFix/>
          </a:blip>
          <a:stretch>
            <a:fillRect/>
          </a:stretch>
        </p:blipFill>
        <p:spPr>
          <a:xfrm>
            <a:off x="6028538" y="966750"/>
            <a:ext cx="2319314" cy="1723634"/>
          </a:xfrm>
          <a:prstGeom prst="rect">
            <a:avLst/>
          </a:prstGeom>
          <a:noFill/>
          <a:ln>
            <a:noFill/>
          </a:ln>
        </p:spPr>
      </p:pic>
      <p:pic>
        <p:nvPicPr>
          <p:cNvPr id="307" name="Google Shape;307;p59"/>
          <p:cNvPicPr preferRelativeResize="0"/>
          <p:nvPr/>
        </p:nvPicPr>
        <p:blipFill>
          <a:blip r:embed="rId5">
            <a:alphaModFix/>
          </a:blip>
          <a:stretch>
            <a:fillRect/>
          </a:stretch>
        </p:blipFill>
        <p:spPr>
          <a:xfrm>
            <a:off x="6028527" y="2865146"/>
            <a:ext cx="2147664" cy="1246929"/>
          </a:xfrm>
          <a:prstGeom prst="rect">
            <a:avLst/>
          </a:prstGeom>
          <a:noFill/>
          <a:ln>
            <a:noFill/>
          </a:ln>
        </p:spPr>
      </p:pic>
      <p:pic>
        <p:nvPicPr>
          <p:cNvPr id="308" name="Google Shape;308;p59"/>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Proveedores</a:t>
            </a:r>
            <a:endParaRPr b="1" sz="4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proveedores</a:t>
            </a:r>
            <a:endParaRPr b="1" sz="4000">
              <a:solidFill>
                <a:schemeClr val="dk1"/>
              </a:solidFill>
              <a:latin typeface="DM Sans"/>
              <a:ea typeface="DM Sans"/>
              <a:cs typeface="DM Sans"/>
              <a:sym typeface="DM Sans"/>
            </a:endParaRPr>
          </a:p>
        </p:txBody>
      </p:sp>
      <p:sp>
        <p:nvSpPr>
          <p:cNvPr id="319" name="Google Shape;319;p61"/>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Como en todo servicio en cuanto a servicios en la nube se tienen proveedores líderes del mercado como: Amazon Web Services, Google Cloud y Microsoft Azure.</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Sin embargo existen otros que son los retadores en el mercado como: Alibaba Cloud, Oracle, IBM, Tencent Cloud entre otros.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20" name="Google Shape;320;p61"/>
          <p:cNvSpPr txBox="1"/>
          <p:nvPr/>
        </p:nvSpPr>
        <p:spPr>
          <a:xfrm>
            <a:off x="447380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Miremos primero los principales líderes del mercado…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Amazon Web Services</a:t>
            </a:r>
            <a:endParaRPr b="1" sz="4000">
              <a:solidFill>
                <a:schemeClr val="dk1"/>
              </a:solidFill>
              <a:latin typeface="DM Sans"/>
              <a:ea typeface="DM Sans"/>
              <a:cs typeface="DM Sans"/>
              <a:sym typeface="DM Sans"/>
            </a:endParaRPr>
          </a:p>
        </p:txBody>
      </p:sp>
      <p:sp>
        <p:nvSpPr>
          <p:cNvPr id="326" name="Google Shape;326;p62"/>
          <p:cNvSpPr txBox="1"/>
          <p:nvPr/>
        </p:nvSpPr>
        <p:spPr>
          <a:xfrm>
            <a:off x="457725" y="2211625"/>
            <a:ext cx="47301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Quizás es una de las plataformas de servicios en la nube más conocidas, proporciona una variedad de servicios de infraestructura, tales como almacenamiento, redes, bases de datos, servicios de aplicaciones, potencia de cómputo, mensajería, inteligencia artificial, servicios móviles, seguridad, identidad y conformidad, entre otros.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Principal ventaja → </a:t>
            </a:r>
            <a:r>
              <a:rPr b="1" lang="es" sz="1350">
                <a:latin typeface="DM Sans"/>
                <a:ea typeface="DM Sans"/>
                <a:cs typeface="DM Sans"/>
                <a:sym typeface="DM Sans"/>
              </a:rPr>
              <a:t>la experiencia en el mercado y el servicio de atención al cliente que ofrece </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27" name="Google Shape;327;p62"/>
          <p:cNvPicPr preferRelativeResize="0"/>
          <p:nvPr/>
        </p:nvPicPr>
        <p:blipFill>
          <a:blip r:embed="rId3">
            <a:alphaModFix/>
          </a:blip>
          <a:stretch>
            <a:fillRect/>
          </a:stretch>
        </p:blipFill>
        <p:spPr>
          <a:xfrm>
            <a:off x="5654101" y="1817375"/>
            <a:ext cx="2848662" cy="16023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Microsoft Azure</a:t>
            </a:r>
            <a:endParaRPr b="1" sz="4000">
              <a:solidFill>
                <a:schemeClr val="dk1"/>
              </a:solidFill>
              <a:latin typeface="DM Sans"/>
              <a:ea typeface="DM Sans"/>
              <a:cs typeface="DM Sans"/>
              <a:sym typeface="DM Sans"/>
            </a:endParaRPr>
          </a:p>
        </p:txBody>
      </p:sp>
      <p:sp>
        <p:nvSpPr>
          <p:cNvPr id="333" name="Google Shape;333;p63"/>
          <p:cNvSpPr txBox="1"/>
          <p:nvPr/>
        </p:nvSpPr>
        <p:spPr>
          <a:xfrm>
            <a:off x="457725" y="2211625"/>
            <a:ext cx="4730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Microsoft Azure, proporciona una gama de servicios en la nube, incluidos servicios vinculados con la computación, analítica, almacenamiento y redes. Los usuarios pueden elegir entre estos servicios para desarrollar y escalar nuevas aplicaciones, o ejecutar aplicaciones existentes.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Principal ventaja → </a:t>
            </a:r>
            <a:r>
              <a:rPr b="1" lang="es" sz="1350">
                <a:latin typeface="DM Sans"/>
                <a:ea typeface="DM Sans"/>
                <a:cs typeface="DM Sans"/>
                <a:sym typeface="DM Sans"/>
              </a:rPr>
              <a:t> la rapidez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descr="Inmarsat se asocia con Microsoft Azure IoT — Latam Satelital" id="334" name="Google Shape;334;p63"/>
          <p:cNvPicPr preferRelativeResize="0"/>
          <p:nvPr/>
        </p:nvPicPr>
        <p:blipFill rotWithShape="1">
          <a:blip r:embed="rId3">
            <a:alphaModFix/>
          </a:blip>
          <a:srcRect b="0" l="0" r="0" t="0"/>
          <a:stretch/>
        </p:blipFill>
        <p:spPr>
          <a:xfrm>
            <a:off x="5820378" y="1907367"/>
            <a:ext cx="2397482" cy="1431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Google Cloud Platform</a:t>
            </a:r>
            <a:endParaRPr b="1" sz="4000">
              <a:solidFill>
                <a:schemeClr val="dk1"/>
              </a:solidFill>
              <a:latin typeface="DM Sans"/>
              <a:ea typeface="DM Sans"/>
              <a:cs typeface="DM Sans"/>
              <a:sym typeface="DM Sans"/>
            </a:endParaRPr>
          </a:p>
        </p:txBody>
      </p:sp>
      <p:sp>
        <p:nvSpPr>
          <p:cNvPr id="340" name="Google Shape;340;p64"/>
          <p:cNvSpPr txBox="1"/>
          <p:nvPr/>
        </p:nvSpPr>
        <p:spPr>
          <a:xfrm>
            <a:off x="457725" y="221162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Google Cloud Platform, también conocida por la nomenclatura GCP, es una suite que contiene diversos servicios que funcionan en la misma infraestructura que utiliza Google de manera interna, por ejemplo con servicios como Youtube o Google Search.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rgbClr val="000000"/>
              </a:buClr>
              <a:buSzPts val="1100"/>
              <a:buFont typeface="Arial"/>
              <a:buNone/>
            </a:pPr>
            <a:r>
              <a:rPr lang="es" sz="1350">
                <a:latin typeface="DM Sans"/>
                <a:ea typeface="DM Sans"/>
                <a:cs typeface="DM Sans"/>
                <a:sym typeface="DM Sans"/>
              </a:rPr>
              <a:t>Principal ventaja → </a:t>
            </a:r>
            <a:r>
              <a:rPr b="1" lang="es" sz="1350">
                <a:latin typeface="DM Sans"/>
                <a:ea typeface="DM Sans"/>
                <a:cs typeface="DM Sans"/>
                <a:sym typeface="DM Sans"/>
              </a:rPr>
              <a:t>la seguridad ✅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41" name="Google Shape;341;p64"/>
          <p:cNvPicPr preferRelativeResize="0"/>
          <p:nvPr/>
        </p:nvPicPr>
        <p:blipFill>
          <a:blip r:embed="rId3">
            <a:alphaModFix/>
          </a:blip>
          <a:stretch>
            <a:fillRect/>
          </a:stretch>
        </p:blipFill>
        <p:spPr>
          <a:xfrm>
            <a:off x="5662970" y="1675513"/>
            <a:ext cx="2389981" cy="17924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Otros proveedores</a:t>
            </a:r>
            <a:endParaRPr b="1" sz="4000">
              <a:solidFill>
                <a:schemeClr val="dk1"/>
              </a:solidFill>
              <a:latin typeface="DM Sans"/>
              <a:ea typeface="DM Sans"/>
              <a:cs typeface="DM Sans"/>
              <a:sym typeface="DM Sans"/>
            </a:endParaRPr>
          </a:p>
        </p:txBody>
      </p:sp>
      <p:sp>
        <p:nvSpPr>
          <p:cNvPr id="347" name="Google Shape;347;p65"/>
          <p:cNvSpPr txBox="1"/>
          <p:nvPr/>
        </p:nvSpPr>
        <p:spPr>
          <a:xfrm>
            <a:off x="3649500" y="1843763"/>
            <a:ext cx="4987200" cy="267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Dentro de los otros proveedores uno de los más completos es Alibab Cloud que ha tomado renombre en los últimos años con servicios de Web hosting, Servidores virtuales y capacidad de cálculo comparable con AWS, Azure y GCP</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Otros que también ofrecen beneficios similares son IBM cloud y Oracle, la única debilidad de Oracle es que no tiene sistemas de Shared Web Hosting. </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El que menos adeptos tiene es TencentCloud por ser un sistema bastante reciente.</a:t>
            </a:r>
            <a:endParaRPr sz="1350">
              <a:latin typeface="DM Sans"/>
              <a:ea typeface="DM Sans"/>
              <a:cs typeface="DM Sans"/>
              <a:sym typeface="DM Sans"/>
            </a:endParaRPr>
          </a:p>
        </p:txBody>
      </p:sp>
      <p:sp>
        <p:nvSpPr>
          <p:cNvPr id="348" name="Google Shape;348;p6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349" name="Google Shape;349;p65"/>
          <p:cNvPicPr preferRelativeResize="0"/>
          <p:nvPr/>
        </p:nvPicPr>
        <p:blipFill rotWithShape="1">
          <a:blip r:embed="rId3">
            <a:alphaModFix/>
          </a:blip>
          <a:srcRect b="0" l="20353" r="21091" t="0"/>
          <a:stretch/>
        </p:blipFill>
        <p:spPr>
          <a:xfrm>
            <a:off x="232975" y="1104875"/>
            <a:ext cx="3328699" cy="3313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¿Cuál elegir?</a:t>
            </a:r>
            <a:endParaRPr b="1" sz="4000">
              <a:solidFill>
                <a:srgbClr val="EAFF6A"/>
              </a:solidFill>
              <a:latin typeface="DM Sans"/>
              <a:ea typeface="DM Sans"/>
              <a:cs typeface="DM Sans"/>
              <a:sym typeface="DM Sans"/>
            </a:endParaRPr>
          </a:p>
        </p:txBody>
      </p:sp>
      <p:sp>
        <p:nvSpPr>
          <p:cNvPr id="355" name="Google Shape;355;p66"/>
          <p:cNvSpPr txBox="1"/>
          <p:nvPr/>
        </p:nvSpPr>
        <p:spPr>
          <a:xfrm>
            <a:off x="473350" y="1626100"/>
            <a:ext cx="7169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100">
                <a:solidFill>
                  <a:schemeClr val="lt1"/>
                </a:solidFill>
                <a:latin typeface="DM Sans"/>
                <a:ea typeface="DM Sans"/>
                <a:cs typeface="DM Sans"/>
                <a:sym typeface="DM Sans"/>
              </a:rPr>
              <a:t>La elección deberá realizarse en función de las </a:t>
            </a:r>
            <a:r>
              <a:rPr b="1" lang="es" sz="2100">
                <a:solidFill>
                  <a:schemeClr val="lt1"/>
                </a:solidFill>
                <a:latin typeface="DM Sans"/>
                <a:ea typeface="DM Sans"/>
                <a:cs typeface="DM Sans"/>
                <a:sym typeface="DM Sans"/>
              </a:rPr>
              <a:t>necesidades computacionales</a:t>
            </a:r>
            <a:r>
              <a:rPr lang="es" sz="2100">
                <a:solidFill>
                  <a:schemeClr val="lt1"/>
                </a:solidFill>
                <a:latin typeface="DM Sans"/>
                <a:ea typeface="DM Sans"/>
                <a:cs typeface="DM Sans"/>
                <a:sym typeface="DM Sans"/>
              </a:rPr>
              <a:t> de la organización y acompañado por la asesoría de un profesional capacitado en la temática. Quizás, una buena recomendación antes de tomar una decisión definitiva al respecto, sería tomar una prueba gratuita de cada una de las herramientas, para vivenciar de esa manera la experiencia de utilizar cada una de ellas. </a:t>
            </a:r>
            <a:endParaRPr sz="21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pSp>
        <p:nvGrpSpPr>
          <p:cNvPr id="360" name="Google Shape;360;p67"/>
          <p:cNvGrpSpPr/>
          <p:nvPr/>
        </p:nvGrpSpPr>
        <p:grpSpPr>
          <a:xfrm>
            <a:off x="473370" y="619431"/>
            <a:ext cx="738905" cy="738905"/>
            <a:chOff x="575612" y="1950748"/>
            <a:chExt cx="431100" cy="431100"/>
          </a:xfrm>
        </p:grpSpPr>
        <p:sp>
          <p:nvSpPr>
            <p:cNvPr id="361" name="Google Shape;361;p6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6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63" name="Google Shape;363;p6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64" name="Google Shape;364;p6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¿Qué proveedor han utilizado en sus trabajo?</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¿Cuál de ellos conoces?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365" name="Google Shape;365;p67"/>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4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34" name="Google Shape;134;p41"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35" name="Google Shape;135;p41"/>
          <p:cNvSpPr/>
          <p:nvPr/>
        </p:nvSpPr>
        <p:spPr>
          <a:xfrm>
            <a:off x="1117775" y="1307300"/>
            <a:ext cx="1452900" cy="6399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s" sz="1100">
                <a:solidFill>
                  <a:srgbClr val="FFFFFF"/>
                </a:solidFill>
                <a:latin typeface="Helvetica Neue"/>
                <a:ea typeface="Helvetica Neue"/>
                <a:cs typeface="Helvetica Neue"/>
                <a:sym typeface="Helvetica Neue"/>
              </a:rPr>
              <a:t>Stack Tecnológico II</a:t>
            </a:r>
            <a:endParaRPr sz="1100">
              <a:solidFill>
                <a:srgbClr val="FFFFFF"/>
              </a:solidFill>
              <a:latin typeface="Helvetica Neue"/>
              <a:ea typeface="Helvetica Neue"/>
              <a:cs typeface="Helvetica Neue"/>
              <a:sym typeface="Helvetica Neue"/>
            </a:endParaRPr>
          </a:p>
        </p:txBody>
      </p:sp>
      <p:sp>
        <p:nvSpPr>
          <p:cNvPr id="136" name="Google Shape;136;p41"/>
          <p:cNvSpPr/>
          <p:nvPr/>
        </p:nvSpPr>
        <p:spPr>
          <a:xfrm>
            <a:off x="3883350" y="1021247"/>
            <a:ext cx="12294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000">
                <a:solidFill>
                  <a:srgbClr val="222222"/>
                </a:solidFill>
                <a:latin typeface="DM Sans"/>
                <a:ea typeface="DM Sans"/>
                <a:cs typeface="DM Sans"/>
                <a:sym typeface="DM Sans"/>
              </a:rPr>
              <a:t>Cloud Computing</a:t>
            </a:r>
            <a:endParaRPr sz="1000">
              <a:solidFill>
                <a:srgbClr val="222222"/>
              </a:solidFill>
              <a:latin typeface="DM Sans"/>
              <a:ea typeface="DM Sans"/>
              <a:cs typeface="DM Sans"/>
              <a:sym typeface="DM Sans"/>
            </a:endParaRPr>
          </a:p>
        </p:txBody>
      </p:sp>
      <p:cxnSp>
        <p:nvCxnSpPr>
          <p:cNvPr id="137" name="Google Shape;137;p41"/>
          <p:cNvCxnSpPr>
            <a:stCxn id="135" idx="3"/>
            <a:endCxn id="136" idx="1"/>
          </p:cNvCxnSpPr>
          <p:nvPr/>
        </p:nvCxnSpPr>
        <p:spPr>
          <a:xfrm flipH="1" rot="10800000">
            <a:off x="2570675" y="1322450"/>
            <a:ext cx="1312800" cy="304800"/>
          </a:xfrm>
          <a:prstGeom prst="bentConnector3">
            <a:avLst>
              <a:gd fmla="val 49995" name="adj1"/>
            </a:avLst>
          </a:prstGeom>
          <a:noFill/>
          <a:ln cap="flat" cmpd="sng" w="9525">
            <a:solidFill>
              <a:srgbClr val="CCCCCC"/>
            </a:solidFill>
            <a:prstDash val="solid"/>
            <a:round/>
            <a:headEnd len="med" w="med" type="none"/>
            <a:tailEnd len="med" w="med" type="oval"/>
          </a:ln>
        </p:spPr>
      </p:cxnSp>
      <p:sp>
        <p:nvSpPr>
          <p:cNvPr id="138" name="Google Shape;138;p41"/>
          <p:cNvSpPr/>
          <p:nvPr/>
        </p:nvSpPr>
        <p:spPr>
          <a:xfrm>
            <a:off x="6542258" y="1418700"/>
            <a:ext cx="1192200" cy="33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22222"/>
                </a:solidFill>
                <a:latin typeface="DM Sans"/>
                <a:ea typeface="DM Sans"/>
                <a:cs typeface="DM Sans"/>
                <a:sym typeface="DM Sans"/>
              </a:rPr>
              <a:t>Ventajas y desventajas</a:t>
            </a:r>
            <a:endParaRPr sz="1000">
              <a:solidFill>
                <a:srgbClr val="222222"/>
              </a:solidFill>
              <a:latin typeface="DM Sans"/>
              <a:ea typeface="DM Sans"/>
              <a:cs typeface="DM Sans"/>
              <a:sym typeface="DM Sans"/>
            </a:endParaRPr>
          </a:p>
        </p:txBody>
      </p:sp>
      <p:cxnSp>
        <p:nvCxnSpPr>
          <p:cNvPr id="139" name="Google Shape;139;p41"/>
          <p:cNvCxnSpPr>
            <a:stCxn id="136" idx="3"/>
            <a:endCxn id="138" idx="1"/>
          </p:cNvCxnSpPr>
          <p:nvPr/>
        </p:nvCxnSpPr>
        <p:spPr>
          <a:xfrm>
            <a:off x="5112750" y="1322447"/>
            <a:ext cx="1429500" cy="2619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40" name="Google Shape;140;p41"/>
          <p:cNvCxnSpPr>
            <a:stCxn id="136" idx="3"/>
          </p:cNvCxnSpPr>
          <p:nvPr/>
        </p:nvCxnSpPr>
        <p:spPr>
          <a:xfrm flipH="1" rot="10800000">
            <a:off x="5112750" y="1130447"/>
            <a:ext cx="1429500" cy="1920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41" name="Google Shape;141;p41"/>
          <p:cNvCxnSpPr>
            <a:stCxn id="136" idx="3"/>
          </p:cNvCxnSpPr>
          <p:nvPr/>
        </p:nvCxnSpPr>
        <p:spPr>
          <a:xfrm flipH="1" rot="10800000">
            <a:off x="5112750" y="666047"/>
            <a:ext cx="1429500" cy="6564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42" name="Google Shape;142;p41"/>
          <p:cNvSpPr/>
          <p:nvPr/>
        </p:nvSpPr>
        <p:spPr>
          <a:xfrm>
            <a:off x="3883350" y="2890797"/>
            <a:ext cx="12294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000">
                <a:solidFill>
                  <a:srgbClr val="222222"/>
                </a:solidFill>
                <a:latin typeface="DM Sans"/>
                <a:ea typeface="DM Sans"/>
                <a:cs typeface="DM Sans"/>
                <a:sym typeface="DM Sans"/>
              </a:rPr>
              <a:t>Big Data</a:t>
            </a:r>
            <a:endParaRPr sz="1000">
              <a:solidFill>
                <a:srgbClr val="222222"/>
              </a:solidFill>
              <a:latin typeface="DM Sans"/>
              <a:ea typeface="DM Sans"/>
              <a:cs typeface="DM Sans"/>
              <a:sym typeface="DM Sans"/>
            </a:endParaRPr>
          </a:p>
        </p:txBody>
      </p:sp>
      <p:sp>
        <p:nvSpPr>
          <p:cNvPr id="143" name="Google Shape;143;p41"/>
          <p:cNvSpPr/>
          <p:nvPr/>
        </p:nvSpPr>
        <p:spPr>
          <a:xfrm>
            <a:off x="6542258" y="2336988"/>
            <a:ext cx="1192200" cy="33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222222"/>
                </a:solidFill>
                <a:latin typeface="DM Sans"/>
                <a:ea typeface="DM Sans"/>
                <a:cs typeface="DM Sans"/>
                <a:sym typeface="DM Sans"/>
              </a:rPr>
              <a:t>Fundamentos</a:t>
            </a:r>
            <a:endParaRPr sz="1000">
              <a:solidFill>
                <a:srgbClr val="222222"/>
              </a:solidFill>
              <a:latin typeface="DM Sans"/>
              <a:ea typeface="DM Sans"/>
              <a:cs typeface="DM Sans"/>
              <a:sym typeface="DM Sans"/>
            </a:endParaRPr>
          </a:p>
        </p:txBody>
      </p:sp>
      <p:sp>
        <p:nvSpPr>
          <p:cNvPr id="144" name="Google Shape;144;p41"/>
          <p:cNvSpPr/>
          <p:nvPr/>
        </p:nvSpPr>
        <p:spPr>
          <a:xfrm>
            <a:off x="6542258" y="2801388"/>
            <a:ext cx="1192200" cy="33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222222"/>
                </a:solidFill>
                <a:latin typeface="DM Sans"/>
                <a:ea typeface="DM Sans"/>
                <a:cs typeface="DM Sans"/>
                <a:sym typeface="DM Sans"/>
              </a:rPr>
              <a:t>impulsores</a:t>
            </a:r>
            <a:endParaRPr sz="1000">
              <a:solidFill>
                <a:srgbClr val="222222"/>
              </a:solidFill>
              <a:latin typeface="DM Sans"/>
              <a:ea typeface="DM Sans"/>
              <a:cs typeface="DM Sans"/>
              <a:sym typeface="DM Sans"/>
            </a:endParaRPr>
          </a:p>
        </p:txBody>
      </p:sp>
      <p:cxnSp>
        <p:nvCxnSpPr>
          <p:cNvPr id="145" name="Google Shape;145;p41"/>
          <p:cNvCxnSpPr>
            <a:stCxn id="142" idx="3"/>
            <a:endCxn id="144" idx="1"/>
          </p:cNvCxnSpPr>
          <p:nvPr/>
        </p:nvCxnSpPr>
        <p:spPr>
          <a:xfrm flipH="1" rot="10800000">
            <a:off x="5112750" y="2966997"/>
            <a:ext cx="1429500" cy="2250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46" name="Google Shape;146;p41"/>
          <p:cNvCxnSpPr>
            <a:stCxn id="142" idx="3"/>
            <a:endCxn id="143" idx="1"/>
          </p:cNvCxnSpPr>
          <p:nvPr/>
        </p:nvCxnSpPr>
        <p:spPr>
          <a:xfrm flipH="1" rot="10800000">
            <a:off x="5112750" y="2502597"/>
            <a:ext cx="1429500" cy="6894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47" name="Google Shape;147;p41"/>
          <p:cNvSpPr/>
          <p:nvPr/>
        </p:nvSpPr>
        <p:spPr>
          <a:xfrm>
            <a:off x="3883350" y="3998347"/>
            <a:ext cx="12294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000">
                <a:solidFill>
                  <a:srgbClr val="222222"/>
                </a:solidFill>
                <a:latin typeface="DM Sans"/>
                <a:ea typeface="DM Sans"/>
                <a:cs typeface="DM Sans"/>
                <a:sym typeface="DM Sans"/>
              </a:rPr>
              <a:t>ETL</a:t>
            </a:r>
            <a:endParaRPr sz="1000">
              <a:solidFill>
                <a:srgbClr val="222222"/>
              </a:solidFill>
              <a:latin typeface="DM Sans"/>
              <a:ea typeface="DM Sans"/>
              <a:cs typeface="DM Sans"/>
              <a:sym typeface="DM Sans"/>
            </a:endParaRPr>
          </a:p>
        </p:txBody>
      </p:sp>
      <p:cxnSp>
        <p:nvCxnSpPr>
          <p:cNvPr id="148" name="Google Shape;148;p41"/>
          <p:cNvCxnSpPr>
            <a:stCxn id="135" idx="3"/>
            <a:endCxn id="142" idx="1"/>
          </p:cNvCxnSpPr>
          <p:nvPr/>
        </p:nvCxnSpPr>
        <p:spPr>
          <a:xfrm>
            <a:off x="2570675" y="1627250"/>
            <a:ext cx="1312800" cy="1564800"/>
          </a:xfrm>
          <a:prstGeom prst="bentConnector3">
            <a:avLst>
              <a:gd fmla="val 49995" name="adj1"/>
            </a:avLst>
          </a:prstGeom>
          <a:noFill/>
          <a:ln cap="flat" cmpd="sng" w="9525">
            <a:solidFill>
              <a:srgbClr val="CCCCCC"/>
            </a:solidFill>
            <a:prstDash val="solid"/>
            <a:round/>
            <a:headEnd len="med" w="med" type="none"/>
            <a:tailEnd len="med" w="med" type="oval"/>
          </a:ln>
        </p:spPr>
      </p:cxnSp>
      <p:cxnSp>
        <p:nvCxnSpPr>
          <p:cNvPr id="149" name="Google Shape;149;p41"/>
          <p:cNvCxnSpPr>
            <a:stCxn id="135" idx="3"/>
            <a:endCxn id="147" idx="1"/>
          </p:cNvCxnSpPr>
          <p:nvPr/>
        </p:nvCxnSpPr>
        <p:spPr>
          <a:xfrm>
            <a:off x="2570675" y="1627250"/>
            <a:ext cx="1312800" cy="2672400"/>
          </a:xfrm>
          <a:prstGeom prst="bentConnector3">
            <a:avLst>
              <a:gd fmla="val 49995" name="adj1"/>
            </a:avLst>
          </a:prstGeom>
          <a:noFill/>
          <a:ln cap="flat" cmpd="sng" w="9525">
            <a:solidFill>
              <a:srgbClr val="CCCCCC"/>
            </a:solidFill>
            <a:prstDash val="solid"/>
            <a:round/>
            <a:headEnd len="med" w="med" type="none"/>
            <a:tailEnd len="med" w="med" type="oval"/>
          </a:ln>
        </p:spPr>
      </p:cxnSp>
      <p:sp>
        <p:nvSpPr>
          <p:cNvPr id="150" name="Google Shape;150;p41"/>
          <p:cNvSpPr/>
          <p:nvPr/>
        </p:nvSpPr>
        <p:spPr>
          <a:xfrm>
            <a:off x="6542283" y="1877850"/>
            <a:ext cx="1192200" cy="33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22222"/>
                </a:solidFill>
                <a:latin typeface="DM Sans"/>
                <a:ea typeface="DM Sans"/>
                <a:cs typeface="DM Sans"/>
                <a:sym typeface="DM Sans"/>
              </a:rPr>
              <a:t>Proveedores</a:t>
            </a:r>
            <a:endParaRPr sz="1000">
              <a:solidFill>
                <a:srgbClr val="222222"/>
              </a:solidFill>
              <a:latin typeface="DM Sans"/>
              <a:ea typeface="DM Sans"/>
              <a:cs typeface="DM Sans"/>
              <a:sym typeface="DM Sans"/>
            </a:endParaRPr>
          </a:p>
        </p:txBody>
      </p:sp>
      <p:cxnSp>
        <p:nvCxnSpPr>
          <p:cNvPr id="151" name="Google Shape;151;p41"/>
          <p:cNvCxnSpPr>
            <a:stCxn id="136" idx="3"/>
            <a:endCxn id="150" idx="1"/>
          </p:cNvCxnSpPr>
          <p:nvPr/>
        </p:nvCxnSpPr>
        <p:spPr>
          <a:xfrm>
            <a:off x="5112750" y="1322447"/>
            <a:ext cx="1429500" cy="720900"/>
          </a:xfrm>
          <a:prstGeom prst="bentConnector3">
            <a:avLst>
              <a:gd fmla="val 50001" name="adj1"/>
            </a:avLst>
          </a:prstGeom>
          <a:noFill/>
          <a:ln cap="flat" cmpd="sng" w="9525">
            <a:solidFill>
              <a:srgbClr val="CCCCCC"/>
            </a:solidFill>
            <a:prstDash val="solid"/>
            <a:round/>
            <a:headEnd len="med" w="med" type="none"/>
            <a:tailEnd len="med" w="med" type="oval"/>
          </a:ln>
        </p:spPr>
      </p:cxnSp>
      <p:sp>
        <p:nvSpPr>
          <p:cNvPr id="152" name="Google Shape;152;p41"/>
          <p:cNvSpPr/>
          <p:nvPr/>
        </p:nvSpPr>
        <p:spPr>
          <a:xfrm>
            <a:off x="6542258" y="3202163"/>
            <a:ext cx="1192200" cy="33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222222"/>
                </a:solidFill>
                <a:latin typeface="DM Sans"/>
                <a:ea typeface="DM Sans"/>
                <a:cs typeface="DM Sans"/>
                <a:sym typeface="DM Sans"/>
              </a:rPr>
              <a:t>Herramientas</a:t>
            </a:r>
            <a:endParaRPr sz="1000">
              <a:solidFill>
                <a:srgbClr val="222222"/>
              </a:solidFill>
              <a:latin typeface="DM Sans"/>
              <a:ea typeface="DM Sans"/>
              <a:cs typeface="DM Sans"/>
              <a:sym typeface="DM Sans"/>
            </a:endParaRPr>
          </a:p>
        </p:txBody>
      </p:sp>
      <p:cxnSp>
        <p:nvCxnSpPr>
          <p:cNvPr id="153" name="Google Shape;153;p41"/>
          <p:cNvCxnSpPr>
            <a:stCxn id="142" idx="3"/>
            <a:endCxn id="152" idx="1"/>
          </p:cNvCxnSpPr>
          <p:nvPr/>
        </p:nvCxnSpPr>
        <p:spPr>
          <a:xfrm>
            <a:off x="5112750" y="3191997"/>
            <a:ext cx="1429500" cy="175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54" name="Google Shape;154;p41"/>
          <p:cNvSpPr/>
          <p:nvPr/>
        </p:nvSpPr>
        <p:spPr>
          <a:xfrm>
            <a:off x="6542258" y="3682738"/>
            <a:ext cx="1192200" cy="33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222222"/>
                </a:solidFill>
                <a:latin typeface="DM Sans"/>
                <a:ea typeface="DM Sans"/>
                <a:cs typeface="DM Sans"/>
                <a:sym typeface="DM Sans"/>
              </a:rPr>
              <a:t>Definición</a:t>
            </a:r>
            <a:endParaRPr sz="1000">
              <a:solidFill>
                <a:srgbClr val="222222"/>
              </a:solidFill>
              <a:latin typeface="DM Sans"/>
              <a:ea typeface="DM Sans"/>
              <a:cs typeface="DM Sans"/>
              <a:sym typeface="DM Sans"/>
            </a:endParaRPr>
          </a:p>
        </p:txBody>
      </p:sp>
      <p:sp>
        <p:nvSpPr>
          <p:cNvPr id="155" name="Google Shape;155;p41"/>
          <p:cNvSpPr/>
          <p:nvPr/>
        </p:nvSpPr>
        <p:spPr>
          <a:xfrm>
            <a:off x="6542258" y="4147138"/>
            <a:ext cx="1192200" cy="33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222222"/>
                </a:solidFill>
                <a:latin typeface="DM Sans"/>
                <a:ea typeface="DM Sans"/>
                <a:cs typeface="DM Sans"/>
                <a:sym typeface="DM Sans"/>
              </a:rPr>
              <a:t>On premise</a:t>
            </a:r>
            <a:endParaRPr sz="1000">
              <a:solidFill>
                <a:srgbClr val="222222"/>
              </a:solidFill>
              <a:latin typeface="DM Sans"/>
              <a:ea typeface="DM Sans"/>
              <a:cs typeface="DM Sans"/>
              <a:sym typeface="DM Sans"/>
            </a:endParaRPr>
          </a:p>
        </p:txBody>
      </p:sp>
      <p:cxnSp>
        <p:nvCxnSpPr>
          <p:cNvPr id="156" name="Google Shape;156;p41"/>
          <p:cNvCxnSpPr>
            <a:stCxn id="147" idx="3"/>
            <a:endCxn id="155" idx="1"/>
          </p:cNvCxnSpPr>
          <p:nvPr/>
        </p:nvCxnSpPr>
        <p:spPr>
          <a:xfrm>
            <a:off x="5112750" y="4299547"/>
            <a:ext cx="1429500" cy="13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57" name="Google Shape;157;p41"/>
          <p:cNvCxnSpPr>
            <a:stCxn id="147" idx="3"/>
            <a:endCxn id="154" idx="1"/>
          </p:cNvCxnSpPr>
          <p:nvPr/>
        </p:nvCxnSpPr>
        <p:spPr>
          <a:xfrm flipH="1" rot="10800000">
            <a:off x="5112750" y="3848347"/>
            <a:ext cx="1429500" cy="4512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58" name="Google Shape;158;p41"/>
          <p:cNvSpPr/>
          <p:nvPr/>
        </p:nvSpPr>
        <p:spPr>
          <a:xfrm>
            <a:off x="6542258" y="4547913"/>
            <a:ext cx="1192200" cy="33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222222"/>
                </a:solidFill>
                <a:latin typeface="DM Sans"/>
                <a:ea typeface="DM Sans"/>
                <a:cs typeface="DM Sans"/>
                <a:sym typeface="DM Sans"/>
              </a:rPr>
              <a:t>On cloud</a:t>
            </a:r>
            <a:endParaRPr sz="1000">
              <a:solidFill>
                <a:srgbClr val="222222"/>
              </a:solidFill>
              <a:latin typeface="DM Sans"/>
              <a:ea typeface="DM Sans"/>
              <a:cs typeface="DM Sans"/>
              <a:sym typeface="DM Sans"/>
            </a:endParaRPr>
          </a:p>
        </p:txBody>
      </p:sp>
      <p:cxnSp>
        <p:nvCxnSpPr>
          <p:cNvPr id="159" name="Google Shape;159;p41"/>
          <p:cNvCxnSpPr>
            <a:stCxn id="147" idx="3"/>
            <a:endCxn id="158" idx="1"/>
          </p:cNvCxnSpPr>
          <p:nvPr/>
        </p:nvCxnSpPr>
        <p:spPr>
          <a:xfrm>
            <a:off x="5112750" y="4299547"/>
            <a:ext cx="1429500" cy="4140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60" name="Google Shape;160;p41"/>
          <p:cNvSpPr/>
          <p:nvPr/>
        </p:nvSpPr>
        <p:spPr>
          <a:xfrm>
            <a:off x="3883350" y="1042409"/>
            <a:ext cx="1229400" cy="60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000">
                <a:solidFill>
                  <a:srgbClr val="222222"/>
                </a:solidFill>
                <a:latin typeface="DM Sans"/>
                <a:ea typeface="DM Sans"/>
                <a:cs typeface="DM Sans"/>
                <a:sym typeface="DM Sans"/>
              </a:rPr>
              <a:t>Cloud Computing</a:t>
            </a:r>
            <a:endParaRPr sz="1000">
              <a:solidFill>
                <a:srgbClr val="222222"/>
              </a:solidFill>
              <a:latin typeface="DM Sans"/>
              <a:ea typeface="DM Sans"/>
              <a:cs typeface="DM Sans"/>
              <a:sym typeface="DM Sans"/>
            </a:endParaRPr>
          </a:p>
        </p:txBody>
      </p:sp>
      <p:sp>
        <p:nvSpPr>
          <p:cNvPr id="161" name="Google Shape;161;p41"/>
          <p:cNvSpPr/>
          <p:nvPr/>
        </p:nvSpPr>
        <p:spPr>
          <a:xfrm>
            <a:off x="6542258" y="500400"/>
            <a:ext cx="1192200" cy="33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222222"/>
                </a:solidFill>
                <a:latin typeface="DM Sans"/>
                <a:ea typeface="DM Sans"/>
                <a:cs typeface="DM Sans"/>
                <a:sym typeface="DM Sans"/>
              </a:rPr>
              <a:t>Definición</a:t>
            </a:r>
            <a:endParaRPr sz="1000">
              <a:solidFill>
                <a:srgbClr val="222222"/>
              </a:solidFill>
              <a:latin typeface="DM Sans"/>
              <a:ea typeface="DM Sans"/>
              <a:cs typeface="DM Sans"/>
              <a:sym typeface="DM Sans"/>
            </a:endParaRPr>
          </a:p>
        </p:txBody>
      </p:sp>
      <p:sp>
        <p:nvSpPr>
          <p:cNvPr id="162" name="Google Shape;162;p41"/>
          <p:cNvSpPr/>
          <p:nvPr/>
        </p:nvSpPr>
        <p:spPr>
          <a:xfrm>
            <a:off x="6542283" y="959550"/>
            <a:ext cx="1192200" cy="33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222222"/>
                </a:solidFill>
                <a:latin typeface="DM Sans"/>
                <a:ea typeface="DM Sans"/>
                <a:cs typeface="DM Sans"/>
                <a:sym typeface="DM Sans"/>
              </a:rPr>
              <a:t>Tipos</a:t>
            </a:r>
            <a:endParaRPr sz="1000">
              <a:solidFill>
                <a:srgbClr val="222222"/>
              </a:solidFill>
              <a:latin typeface="DM Sans"/>
              <a:ea typeface="DM Sans"/>
              <a:cs typeface="DM Sans"/>
              <a:sym typeface="DM Sans"/>
            </a:endParaRPr>
          </a:p>
        </p:txBody>
      </p:sp>
      <p:sp>
        <p:nvSpPr>
          <p:cNvPr id="163" name="Google Shape;163;p41"/>
          <p:cNvSpPr/>
          <p:nvPr/>
        </p:nvSpPr>
        <p:spPr>
          <a:xfrm>
            <a:off x="3883350" y="2911959"/>
            <a:ext cx="1229400" cy="60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000">
                <a:solidFill>
                  <a:srgbClr val="222222"/>
                </a:solidFill>
                <a:latin typeface="DM Sans"/>
                <a:ea typeface="DM Sans"/>
                <a:cs typeface="DM Sans"/>
                <a:sym typeface="DM Sans"/>
              </a:rPr>
              <a:t>Big Data</a:t>
            </a:r>
            <a:endParaRPr sz="1000">
              <a:solidFill>
                <a:srgbClr val="222222"/>
              </a:solidFill>
              <a:latin typeface="DM Sans"/>
              <a:ea typeface="DM Sans"/>
              <a:cs typeface="DM Sans"/>
              <a:sym typeface="DM Sans"/>
            </a:endParaRPr>
          </a:p>
        </p:txBody>
      </p:sp>
      <p:sp>
        <p:nvSpPr>
          <p:cNvPr id="164" name="Google Shape;164;p41"/>
          <p:cNvSpPr/>
          <p:nvPr/>
        </p:nvSpPr>
        <p:spPr>
          <a:xfrm>
            <a:off x="3883350" y="4019509"/>
            <a:ext cx="1229400" cy="60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000">
                <a:solidFill>
                  <a:srgbClr val="222222"/>
                </a:solidFill>
                <a:latin typeface="DM Sans"/>
                <a:ea typeface="DM Sans"/>
                <a:cs typeface="DM Sans"/>
                <a:sym typeface="DM Sans"/>
              </a:rPr>
              <a:t>ETL</a:t>
            </a:r>
            <a:endParaRPr sz="1000">
              <a:solidFill>
                <a:srgbClr val="222222"/>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371" name="Google Shape;371;p6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Fundamentos del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Big Data</a:t>
            </a:r>
            <a:endParaRPr b="1" sz="4000">
              <a:solidFill>
                <a:srgbClr val="83AEFB"/>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70"/>
          <p:cNvPicPr preferRelativeResize="0"/>
          <p:nvPr/>
        </p:nvPicPr>
        <p:blipFill>
          <a:blip r:embed="rId3">
            <a:alphaModFix/>
          </a:blip>
          <a:stretch>
            <a:fillRect/>
          </a:stretch>
        </p:blipFill>
        <p:spPr>
          <a:xfrm>
            <a:off x="5712875" y="468275"/>
            <a:ext cx="2923973" cy="4118750"/>
          </a:xfrm>
          <a:prstGeom prst="rect">
            <a:avLst/>
          </a:prstGeom>
          <a:noFill/>
          <a:ln>
            <a:noFill/>
          </a:ln>
        </p:spPr>
      </p:pic>
      <p:sp>
        <p:nvSpPr>
          <p:cNvPr id="382" name="Google Shape;382;p7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Fundamentos generales</a:t>
            </a:r>
            <a:endParaRPr b="1" sz="4000">
              <a:solidFill>
                <a:schemeClr val="dk1"/>
              </a:solidFill>
              <a:latin typeface="DM Sans"/>
              <a:ea typeface="DM Sans"/>
              <a:cs typeface="DM Sans"/>
              <a:sym typeface="DM Sans"/>
            </a:endParaRPr>
          </a:p>
        </p:txBody>
      </p:sp>
      <p:sp>
        <p:nvSpPr>
          <p:cNvPr id="383" name="Google Shape;383;p70"/>
          <p:cNvSpPr txBox="1"/>
          <p:nvPr/>
        </p:nvSpPr>
        <p:spPr>
          <a:xfrm>
            <a:off x="457725" y="22116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Colección de grandes volúmenes de datos, complejos y muy difíciles de procesar, a través de herramientas de gestión y procesamiento de datos tradicionales.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84" name="Google Shape;384;p70"/>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385" name="Google Shape;385;p70"/>
          <p:cNvPicPr preferRelativeResize="0"/>
          <p:nvPr/>
        </p:nvPicPr>
        <p:blipFill rotWithShape="1">
          <a:blip r:embed="rId4">
            <a:alphaModFix/>
          </a:blip>
          <a:srcRect b="0" l="48689" r="0" t="0"/>
          <a:stretch/>
        </p:blipFill>
        <p:spPr>
          <a:xfrm>
            <a:off x="5712875" y="468275"/>
            <a:ext cx="2955625" cy="4118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7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71"/>
          <p:cNvPicPr preferRelativeResize="0"/>
          <p:nvPr/>
        </p:nvPicPr>
        <p:blipFill>
          <a:blip r:embed="rId3">
            <a:alphaModFix/>
          </a:blip>
          <a:stretch>
            <a:fillRect/>
          </a:stretch>
        </p:blipFill>
        <p:spPr>
          <a:xfrm>
            <a:off x="504875" y="468275"/>
            <a:ext cx="2923973" cy="4118750"/>
          </a:xfrm>
          <a:prstGeom prst="rect">
            <a:avLst/>
          </a:prstGeom>
          <a:noFill/>
          <a:ln>
            <a:noFill/>
          </a:ln>
        </p:spPr>
      </p:pic>
      <p:sp>
        <p:nvSpPr>
          <p:cNvPr id="392" name="Google Shape;392;p71"/>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93" name="Google Shape;393;p71"/>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Impulsores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94" name="Google Shape;394;p71"/>
          <p:cNvSpPr txBox="1"/>
          <p:nvPr/>
        </p:nvSpPr>
        <p:spPr>
          <a:xfrm>
            <a:off x="3649500" y="2211613"/>
            <a:ext cx="4987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Sin dudas existen múltiples drivers del Big Data, podemos mencionar: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IoT (Internet of Things)</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Redes Sociales facilitando interacción</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El internet</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Tics, Instrumentación, Sensores, Tecnología</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Cloud Computing</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95" name="Google Shape;395;p71"/>
          <p:cNvPicPr preferRelativeResize="0"/>
          <p:nvPr/>
        </p:nvPicPr>
        <p:blipFill rotWithShape="1">
          <a:blip r:embed="rId4">
            <a:alphaModFix/>
          </a:blip>
          <a:srcRect b="0" l="23382" r="28575" t="0"/>
          <a:stretch/>
        </p:blipFill>
        <p:spPr>
          <a:xfrm>
            <a:off x="475500" y="468275"/>
            <a:ext cx="2923974" cy="4118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2"/>
          <p:cNvSpPr/>
          <p:nvPr/>
        </p:nvSpPr>
        <p:spPr>
          <a:xfrm>
            <a:off x="3244800" y="1830450"/>
            <a:ext cx="2654400" cy="2654400"/>
          </a:xfrm>
          <a:prstGeom prst="ellipse">
            <a:avLst/>
          </a:prstGeom>
          <a:noFill/>
          <a:ln cap="flat" cmpd="sng" w="2286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2"/>
          <p:cNvSpPr txBox="1"/>
          <p:nvPr/>
        </p:nvSpPr>
        <p:spPr>
          <a:xfrm>
            <a:off x="523101" y="517767"/>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DM Sans"/>
                <a:ea typeface="DM Sans"/>
                <a:cs typeface="DM Sans"/>
                <a:sym typeface="DM Sans"/>
              </a:rPr>
              <a:t>Las 3 V del Big Data</a:t>
            </a:r>
            <a:endParaRPr b="1" sz="4000">
              <a:latin typeface="DM Sans"/>
              <a:ea typeface="DM Sans"/>
              <a:cs typeface="DM Sans"/>
              <a:sym typeface="DM Sans"/>
            </a:endParaRPr>
          </a:p>
        </p:txBody>
      </p:sp>
      <p:sp>
        <p:nvSpPr>
          <p:cNvPr id="402" name="Google Shape;402;p72"/>
          <p:cNvSpPr/>
          <p:nvPr/>
        </p:nvSpPr>
        <p:spPr>
          <a:xfrm>
            <a:off x="4082725" y="1314213"/>
            <a:ext cx="978600" cy="9786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2"/>
          <p:cNvSpPr/>
          <p:nvPr/>
        </p:nvSpPr>
        <p:spPr>
          <a:xfrm>
            <a:off x="5228750" y="3636150"/>
            <a:ext cx="978600" cy="9786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2"/>
          <p:cNvSpPr/>
          <p:nvPr/>
        </p:nvSpPr>
        <p:spPr>
          <a:xfrm>
            <a:off x="2981950" y="3654400"/>
            <a:ext cx="978600" cy="9786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2"/>
          <p:cNvSpPr/>
          <p:nvPr/>
        </p:nvSpPr>
        <p:spPr>
          <a:xfrm>
            <a:off x="3941100" y="2526754"/>
            <a:ext cx="1261800" cy="126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406" name="Google Shape;406;p72"/>
          <p:cNvSpPr txBox="1"/>
          <p:nvPr/>
        </p:nvSpPr>
        <p:spPr>
          <a:xfrm>
            <a:off x="3978750" y="2734350"/>
            <a:ext cx="11865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2000">
                <a:solidFill>
                  <a:schemeClr val="lt1"/>
                </a:solidFill>
                <a:latin typeface="DM Sans"/>
                <a:ea typeface="DM Sans"/>
                <a:cs typeface="DM Sans"/>
                <a:sym typeface="DM Sans"/>
              </a:rPr>
              <a:t>Big Data</a:t>
            </a:r>
            <a:endParaRPr b="1">
              <a:solidFill>
                <a:schemeClr val="lt1"/>
              </a:solidFill>
              <a:latin typeface="DM Sans"/>
              <a:ea typeface="DM Sans"/>
              <a:cs typeface="DM Sans"/>
              <a:sym typeface="DM Sans"/>
            </a:endParaRPr>
          </a:p>
        </p:txBody>
      </p:sp>
      <p:pic>
        <p:nvPicPr>
          <p:cNvPr id="407" name="Google Shape;407;p72"/>
          <p:cNvPicPr preferRelativeResize="0"/>
          <p:nvPr/>
        </p:nvPicPr>
        <p:blipFill>
          <a:blip r:embed="rId3">
            <a:alphaModFix/>
          </a:blip>
          <a:stretch>
            <a:fillRect/>
          </a:stretch>
        </p:blipFill>
        <p:spPr>
          <a:xfrm>
            <a:off x="3156675" y="3712350"/>
            <a:ext cx="629149" cy="629149"/>
          </a:xfrm>
          <a:prstGeom prst="rect">
            <a:avLst/>
          </a:prstGeom>
          <a:noFill/>
          <a:ln>
            <a:noFill/>
          </a:ln>
        </p:spPr>
      </p:pic>
      <p:pic>
        <p:nvPicPr>
          <p:cNvPr id="408" name="Google Shape;408;p72"/>
          <p:cNvPicPr preferRelativeResize="0"/>
          <p:nvPr/>
        </p:nvPicPr>
        <p:blipFill>
          <a:blip r:embed="rId4">
            <a:alphaModFix/>
          </a:blip>
          <a:stretch>
            <a:fillRect/>
          </a:stretch>
        </p:blipFill>
        <p:spPr>
          <a:xfrm>
            <a:off x="5403475" y="3712350"/>
            <a:ext cx="629149" cy="629149"/>
          </a:xfrm>
          <a:prstGeom prst="rect">
            <a:avLst/>
          </a:prstGeom>
          <a:noFill/>
          <a:ln>
            <a:noFill/>
          </a:ln>
        </p:spPr>
      </p:pic>
      <p:pic>
        <p:nvPicPr>
          <p:cNvPr id="409" name="Google Shape;409;p72"/>
          <p:cNvPicPr preferRelativeResize="0"/>
          <p:nvPr/>
        </p:nvPicPr>
        <p:blipFill>
          <a:blip r:embed="rId5">
            <a:alphaModFix/>
          </a:blip>
          <a:stretch>
            <a:fillRect/>
          </a:stretch>
        </p:blipFill>
        <p:spPr>
          <a:xfrm>
            <a:off x="4257425" y="1388375"/>
            <a:ext cx="629149" cy="629149"/>
          </a:xfrm>
          <a:prstGeom prst="rect">
            <a:avLst/>
          </a:prstGeom>
          <a:noFill/>
          <a:ln>
            <a:noFill/>
          </a:ln>
        </p:spPr>
      </p:pic>
      <p:sp>
        <p:nvSpPr>
          <p:cNvPr id="410" name="Google Shape;410;p72"/>
          <p:cNvSpPr txBox="1"/>
          <p:nvPr/>
        </p:nvSpPr>
        <p:spPr>
          <a:xfrm>
            <a:off x="4151275" y="1916988"/>
            <a:ext cx="8415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chemeClr val="dk1"/>
                </a:solidFill>
                <a:latin typeface="DM Sans"/>
                <a:ea typeface="DM Sans"/>
                <a:cs typeface="DM Sans"/>
                <a:sym typeface="DM Sans"/>
              </a:rPr>
              <a:t>Volumen</a:t>
            </a:r>
            <a:endParaRPr sz="1200">
              <a:solidFill>
                <a:schemeClr val="dk1"/>
              </a:solidFill>
              <a:latin typeface="DM Sans"/>
              <a:ea typeface="DM Sans"/>
              <a:cs typeface="DM Sans"/>
              <a:sym typeface="DM Sans"/>
            </a:endParaRPr>
          </a:p>
        </p:txBody>
      </p:sp>
      <p:sp>
        <p:nvSpPr>
          <p:cNvPr id="411" name="Google Shape;411;p72"/>
          <p:cNvSpPr txBox="1"/>
          <p:nvPr/>
        </p:nvSpPr>
        <p:spPr>
          <a:xfrm>
            <a:off x="1971250" y="422157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chemeClr val="dk1"/>
                </a:solidFill>
                <a:latin typeface="DM Sans"/>
                <a:ea typeface="DM Sans"/>
                <a:cs typeface="DM Sans"/>
                <a:sym typeface="DM Sans"/>
              </a:rPr>
              <a:t>Velocidad</a:t>
            </a:r>
            <a:endParaRPr>
              <a:latin typeface="DM Sans"/>
              <a:ea typeface="DM Sans"/>
              <a:cs typeface="DM Sans"/>
              <a:sym typeface="DM Sans"/>
            </a:endParaRPr>
          </a:p>
        </p:txBody>
      </p:sp>
      <p:sp>
        <p:nvSpPr>
          <p:cNvPr id="412" name="Google Shape;412;p72"/>
          <p:cNvSpPr txBox="1"/>
          <p:nvPr/>
        </p:nvSpPr>
        <p:spPr>
          <a:xfrm>
            <a:off x="4218050" y="426530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chemeClr val="dk1"/>
                </a:solidFill>
                <a:latin typeface="DM Sans"/>
                <a:ea typeface="DM Sans"/>
                <a:cs typeface="DM Sans"/>
                <a:sym typeface="DM Sans"/>
              </a:rPr>
              <a:t>Variedad</a:t>
            </a:r>
            <a:endParaRPr>
              <a:latin typeface="DM Sans"/>
              <a:ea typeface="DM Sans"/>
              <a:cs typeface="DM Sans"/>
              <a:sym typeface="DM Sans"/>
            </a:endParaRPr>
          </a:p>
        </p:txBody>
      </p:sp>
      <p:pic>
        <p:nvPicPr>
          <p:cNvPr id="413" name="Google Shape;413;p72"/>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Principales herramientas</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Hadoop</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24" name="Google Shape;424;p74"/>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Framework implementado en Java que permite el almacenamiento y procesamiento distribuido de grandes conjuntos de datos estructurados, semi-estructurados y no estructurados. Está diseñado para trabajar en clústers y tiene una alta tolerancia a fallas.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25" name="Google Shape;425;p74"/>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¿Para qué sirve? </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 Almacenar archivos de manera distribuida. </a:t>
            </a:r>
            <a:endParaRPr sz="1350">
              <a:latin typeface="DM Sans"/>
              <a:ea typeface="DM Sans"/>
              <a:cs typeface="DM Sans"/>
              <a:sym typeface="DM Sans"/>
            </a:endParaRPr>
          </a:p>
          <a:p>
            <a:pPr indent="457200" lvl="0" marL="0" rtl="0" algn="l">
              <a:spcBef>
                <a:spcPts val="0"/>
              </a:spcBef>
              <a:spcAft>
                <a:spcPts val="0"/>
              </a:spcAft>
              <a:buNone/>
            </a:pPr>
            <a:r>
              <a:rPr lang="es" sz="1350">
                <a:latin typeface="DM Sans"/>
                <a:ea typeface="DM Sans"/>
                <a:cs typeface="DM Sans"/>
                <a:sym typeface="DM Sans"/>
              </a:rPr>
              <a:t>→ Procesar archivos de manera distribuida.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descr="What happened to Hadoop. Hadoop was the next big thing in… | by Derrick  Harris | ARCHITECHT" id="426" name="Google Shape;426;p74"/>
          <p:cNvPicPr preferRelativeResize="0"/>
          <p:nvPr/>
        </p:nvPicPr>
        <p:blipFill rotWithShape="1">
          <a:blip r:embed="rId3">
            <a:alphaModFix/>
          </a:blip>
          <a:srcRect b="0" l="0" r="0" t="0"/>
          <a:stretch/>
        </p:blipFill>
        <p:spPr>
          <a:xfrm>
            <a:off x="5747772" y="3339775"/>
            <a:ext cx="2112959" cy="1031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Apache Sqoop</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32" name="Google Shape;432;p75"/>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Herramienta que está dentro de proyecto Apache, y además forma parte del ecosistema Hadoop. Sqoop nos permite la transferencia de datos entre un RDBMS como MySQL o oracle y HDFS.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33" name="Google Shape;433;p75"/>
          <p:cNvPicPr preferRelativeResize="0"/>
          <p:nvPr/>
        </p:nvPicPr>
        <p:blipFill rotWithShape="1">
          <a:blip r:embed="rId3">
            <a:alphaModFix/>
          </a:blip>
          <a:srcRect b="0" l="0" r="0" t="0"/>
          <a:stretch/>
        </p:blipFill>
        <p:spPr>
          <a:xfrm>
            <a:off x="4042827" y="2867298"/>
            <a:ext cx="4417251" cy="1628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Hive</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39" name="Google Shape;439;p76"/>
          <p:cNvSpPr txBox="1"/>
          <p:nvPr/>
        </p:nvSpPr>
        <p:spPr>
          <a:xfrm>
            <a:off x="473350" y="17002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Software que facilita leer, escribir y manejar largos conjunto de datos, que residen en un almacenamiento distribuido, usando SQL.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40" name="Google Shape;440;p76"/>
          <p:cNvPicPr preferRelativeResize="0"/>
          <p:nvPr/>
        </p:nvPicPr>
        <p:blipFill rotWithShape="1">
          <a:blip r:embed="rId3">
            <a:alphaModFix/>
          </a:blip>
          <a:srcRect b="0" l="0" r="0" t="9288"/>
          <a:stretch/>
        </p:blipFill>
        <p:spPr>
          <a:xfrm>
            <a:off x="2331650" y="2881950"/>
            <a:ext cx="6282799" cy="1655825"/>
          </a:xfrm>
          <a:prstGeom prst="rect">
            <a:avLst/>
          </a:prstGeom>
          <a:noFill/>
          <a:ln>
            <a:noFill/>
          </a:ln>
        </p:spPr>
      </p:pic>
      <p:sp>
        <p:nvSpPr>
          <p:cNvPr id="441" name="Google Shape;441;p76"/>
          <p:cNvSpPr txBox="1"/>
          <p:nvPr/>
        </p:nvSpPr>
        <p:spPr>
          <a:xfrm>
            <a:off x="4592625" y="17002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 MR es un modelo de programación utilizado en Hadoop que facilita el trabajo con grandes volúmenes de datos distribuidos a través de múltiples máquinas dentro de un clúster.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7"/>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Cluster Computing</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47" name="Google Shape;447;p77"/>
          <p:cNvSpPr txBox="1"/>
          <p:nvPr/>
        </p:nvSpPr>
        <p:spPr>
          <a:xfrm>
            <a:off x="634725" y="1659425"/>
            <a:ext cx="4687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Proceso de compartir las tareas de computación entre varias computadoras y esas computadoras o máquinas forman el clúster</a:t>
            </a:r>
            <a:r>
              <a:rPr b="1" lang="es" sz="1350">
                <a:latin typeface="DM Sans"/>
                <a:ea typeface="DM Sans"/>
                <a:cs typeface="DM Sans"/>
                <a:sym typeface="DM Sans"/>
              </a:rPr>
              <a:t> (sistema distribuido con las redes).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Diferentes preferencias arquitectónicas, como clústeres de equilibrio de carga, clústeres de alta disponibilidad (HA) y clústeres de alto rendimiento (HP).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Algunas de las ventajas son la </a:t>
            </a:r>
            <a:r>
              <a:rPr b="1" lang="es" sz="1350">
                <a:latin typeface="DM Sans"/>
                <a:ea typeface="DM Sans"/>
                <a:cs typeface="DM Sans"/>
                <a:sym typeface="DM Sans"/>
              </a:rPr>
              <a:t>velocidad de procesamiento, la rentabilidad, la escalabilidad y la alta disponibilidad de recursos.</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48" name="Google Shape;448;p77"/>
          <p:cNvSpPr txBox="1"/>
          <p:nvPr/>
        </p:nvSpPr>
        <p:spPr>
          <a:xfrm>
            <a:off x="5557300" y="1818425"/>
            <a:ext cx="2970000" cy="2360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F89D2"/>
              </a:buClr>
              <a:buSzPts val="1350"/>
              <a:buFont typeface="DM Sans"/>
              <a:buAutoNum type="arabicPeriod"/>
            </a:pPr>
            <a:r>
              <a:rPr lang="es" sz="1350">
                <a:latin typeface="DM Sans"/>
                <a:ea typeface="DM Sans"/>
                <a:cs typeface="DM Sans"/>
                <a:sym typeface="DM Sans"/>
              </a:rPr>
              <a:t>Motor de búsqueda de Google </a:t>
            </a:r>
            <a:endParaRPr sz="1350">
              <a:latin typeface="DM Sans"/>
              <a:ea typeface="DM Sans"/>
              <a:cs typeface="DM Sans"/>
              <a:sym typeface="DM Sans"/>
            </a:endParaRPr>
          </a:p>
          <a:p>
            <a:pPr indent="-314325" lvl="0" marL="457200" rtl="0" algn="l">
              <a:spcBef>
                <a:spcPts val="1000"/>
              </a:spcBef>
              <a:spcAft>
                <a:spcPts val="0"/>
              </a:spcAft>
              <a:buClr>
                <a:srgbClr val="EF89D2"/>
              </a:buClr>
              <a:buSzPts val="1350"/>
              <a:buFont typeface="DM Sans"/>
              <a:buAutoNum type="arabicPeriod"/>
            </a:pPr>
            <a:r>
              <a:rPr lang="es" sz="1350">
                <a:latin typeface="DM Sans"/>
                <a:ea typeface="DM Sans"/>
                <a:cs typeface="DM Sans"/>
                <a:sym typeface="DM Sans"/>
              </a:rPr>
              <a:t>La simulación de terremotos</a:t>
            </a:r>
            <a:endParaRPr sz="1350">
              <a:latin typeface="DM Sans"/>
              <a:ea typeface="DM Sans"/>
              <a:cs typeface="DM Sans"/>
              <a:sym typeface="DM Sans"/>
            </a:endParaRPr>
          </a:p>
          <a:p>
            <a:pPr indent="-314325" lvl="0" marL="457200" rtl="0" algn="l">
              <a:spcBef>
                <a:spcPts val="1000"/>
              </a:spcBef>
              <a:spcAft>
                <a:spcPts val="0"/>
              </a:spcAft>
              <a:buClr>
                <a:srgbClr val="EF89D2"/>
              </a:buClr>
              <a:buSzPts val="1350"/>
              <a:buFont typeface="DM Sans"/>
              <a:buAutoNum type="arabicPeriod"/>
            </a:pPr>
            <a:r>
              <a:rPr lang="es" sz="1350">
                <a:latin typeface="DM Sans"/>
                <a:ea typeface="DM Sans"/>
                <a:cs typeface="DM Sans"/>
                <a:sym typeface="DM Sans"/>
              </a:rPr>
              <a:t>Simulación de yacimientos de petróleo </a:t>
            </a:r>
            <a:endParaRPr sz="1350">
              <a:latin typeface="DM Sans"/>
              <a:ea typeface="DM Sans"/>
              <a:cs typeface="DM Sans"/>
              <a:sym typeface="DM Sans"/>
            </a:endParaRPr>
          </a:p>
          <a:p>
            <a:pPr indent="-314325" lvl="0" marL="457200" rtl="0" algn="l">
              <a:spcBef>
                <a:spcPts val="1000"/>
              </a:spcBef>
              <a:spcAft>
                <a:spcPts val="0"/>
              </a:spcAft>
              <a:buClr>
                <a:srgbClr val="EF89D2"/>
              </a:buClr>
              <a:buSzPts val="1350"/>
              <a:buFont typeface="DM Sans"/>
              <a:buAutoNum type="arabicPeriod"/>
            </a:pPr>
            <a:r>
              <a:rPr lang="es" sz="1350">
                <a:latin typeface="DM Sans"/>
                <a:ea typeface="DM Sans"/>
                <a:cs typeface="DM Sans"/>
                <a:sym typeface="DM Sans"/>
              </a:rPr>
              <a:t>Sistema de pronóstico del tiempo.</a:t>
            </a:r>
            <a:endParaRPr sz="1350">
              <a:latin typeface="DM Sans"/>
              <a:ea typeface="DM Sans"/>
              <a:cs typeface="DM Sans"/>
              <a:sym typeface="DM Sans"/>
            </a:endParaRPr>
          </a:p>
          <a:p>
            <a:pPr indent="0" lvl="0" marL="0" rtl="0" algn="l">
              <a:spcBef>
                <a:spcPts val="1000"/>
              </a:spcBef>
              <a:spcAft>
                <a:spcPts val="1000"/>
              </a:spcAft>
              <a:buNone/>
            </a:pPr>
            <a:r>
              <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42"/>
          <p:cNvPicPr preferRelativeResize="0"/>
          <p:nvPr/>
        </p:nvPicPr>
        <p:blipFill>
          <a:blip r:embed="rId3">
            <a:alphaModFix/>
          </a:blip>
          <a:stretch>
            <a:fillRect/>
          </a:stretch>
        </p:blipFill>
        <p:spPr>
          <a:xfrm>
            <a:off x="2024313" y="1703413"/>
            <a:ext cx="5095374" cy="1736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Spark</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54" name="Google Shape;454;p78"/>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Apache Spark es un framework de propósito general para el procesamiento de datos en un clúster.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55" name="Google Shape;455;p78"/>
          <p:cNvSpPr txBox="1"/>
          <p:nvPr/>
        </p:nvSpPr>
        <p:spPr>
          <a:xfrm>
            <a:off x="4527575" y="1908175"/>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Sus propias características:</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Proyecto de código libre</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Framework de procesamiento unificado (Batch y Streaming)</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Escalable y tolerante a fallos</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Potente motor de procesamiento de datos masivos en memoria (in-memory processing) sobre un cluster (Spark está integrado con Hadoop, pero no depende de él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56" name="Google Shape;456;p78"/>
          <p:cNvPicPr preferRelativeResize="0"/>
          <p:nvPr/>
        </p:nvPicPr>
        <p:blipFill>
          <a:blip r:embed="rId3">
            <a:alphaModFix/>
          </a:blip>
          <a:stretch>
            <a:fillRect/>
          </a:stretch>
        </p:blipFill>
        <p:spPr>
          <a:xfrm>
            <a:off x="1254725" y="2549487"/>
            <a:ext cx="2826474" cy="19405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aphicFrame>
        <p:nvGraphicFramePr>
          <p:cNvPr id="461" name="Google Shape;461;p79"/>
          <p:cNvGraphicFramePr/>
          <p:nvPr/>
        </p:nvGraphicFramePr>
        <p:xfrm>
          <a:off x="891541" y="1347470"/>
          <a:ext cx="3000000" cy="3000000"/>
        </p:xfrm>
        <a:graphic>
          <a:graphicData uri="http://schemas.openxmlformats.org/drawingml/2006/table">
            <a:tbl>
              <a:tblPr bandRow="1" firstRow="1">
                <a:noFill/>
                <a:tableStyleId>{8A0B3DA9-249C-44C2-889E-8027AB543FE6}</a:tableStyleId>
              </a:tblPr>
              <a:tblGrid>
                <a:gridCol w="2481575"/>
                <a:gridCol w="2481575"/>
                <a:gridCol w="2481575"/>
              </a:tblGrid>
              <a:tr h="283200">
                <a:tc>
                  <a:txBody>
                    <a:bodyPr/>
                    <a:lstStyle/>
                    <a:p>
                      <a:pPr indent="0" lvl="0" marL="0" marR="0" rtl="0" algn="l">
                        <a:lnSpc>
                          <a:spcPct val="100000"/>
                        </a:lnSpc>
                        <a:spcBef>
                          <a:spcPts val="0"/>
                        </a:spcBef>
                        <a:spcAft>
                          <a:spcPts val="0"/>
                        </a:spcAft>
                        <a:buNone/>
                      </a:pPr>
                      <a:r>
                        <a:t/>
                      </a:r>
                      <a:endParaRPr b="0" sz="1350">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s" sz="1350">
                          <a:solidFill>
                            <a:schemeClr val="dk1"/>
                          </a:solidFill>
                          <a:latin typeface="DM Sans"/>
                          <a:ea typeface="DM Sans"/>
                          <a:cs typeface="DM Sans"/>
                          <a:sym typeface="DM Sans"/>
                        </a:rPr>
                        <a:t>Hadoop</a:t>
                      </a:r>
                      <a:endParaRPr sz="1350" u="none" cap="none" strike="noStrike">
                        <a:solidFill>
                          <a:schemeClr val="dk1"/>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None/>
                      </a:pPr>
                      <a:r>
                        <a:rPr lang="es" sz="1350">
                          <a:solidFill>
                            <a:schemeClr val="dk1"/>
                          </a:solidFill>
                          <a:latin typeface="DM Sans"/>
                          <a:ea typeface="DM Sans"/>
                          <a:cs typeface="DM Sans"/>
                          <a:sym typeface="DM Sans"/>
                        </a:rPr>
                        <a:t>Spark</a:t>
                      </a:r>
                      <a:endParaRPr sz="1350" u="none" cap="none" strike="noStrike">
                        <a:solidFill>
                          <a:schemeClr val="dk1"/>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89D2"/>
                    </a:solidFill>
                  </a:tcPr>
                </a:tc>
              </a:tr>
              <a:tr h="467575">
                <a:tc>
                  <a:txBody>
                    <a:bodyPr/>
                    <a:lstStyle/>
                    <a:p>
                      <a:pPr indent="0" lvl="0" marL="0" marR="0" rtl="0" algn="l">
                        <a:lnSpc>
                          <a:spcPct val="100000"/>
                        </a:lnSpc>
                        <a:spcBef>
                          <a:spcPts val="0"/>
                        </a:spcBef>
                        <a:spcAft>
                          <a:spcPts val="0"/>
                        </a:spcAft>
                        <a:buNone/>
                      </a:pPr>
                      <a:r>
                        <a:rPr lang="es" sz="1350">
                          <a:solidFill>
                            <a:schemeClr val="lt1"/>
                          </a:solidFill>
                          <a:latin typeface="DM Sans"/>
                          <a:ea typeface="DM Sans"/>
                          <a:cs typeface="DM Sans"/>
                          <a:sym typeface="DM Sans"/>
                        </a:rPr>
                        <a:t>Almacenamiento </a:t>
                      </a:r>
                      <a:endParaRPr sz="1350">
                        <a:solidFill>
                          <a:schemeClr val="lt1"/>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s" sz="1350">
                          <a:solidFill>
                            <a:srgbClr val="000000"/>
                          </a:solidFill>
                          <a:latin typeface="DM Sans"/>
                          <a:ea typeface="DM Sans"/>
                          <a:cs typeface="DM Sans"/>
                          <a:sym typeface="DM Sans"/>
                        </a:rPr>
                        <a:t>Solo disco</a:t>
                      </a:r>
                      <a:endParaRPr sz="1350">
                        <a:solidFill>
                          <a:srgbClr val="000000"/>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None/>
                      </a:pPr>
                      <a:r>
                        <a:rPr lang="es" sz="1350">
                          <a:solidFill>
                            <a:srgbClr val="000000"/>
                          </a:solidFill>
                          <a:latin typeface="DM Sans"/>
                          <a:ea typeface="DM Sans"/>
                          <a:cs typeface="DM Sans"/>
                          <a:sym typeface="DM Sans"/>
                        </a:rPr>
                        <a:t>Memoria disco</a:t>
                      </a:r>
                      <a:endParaRPr sz="1350">
                        <a:solidFill>
                          <a:srgbClr val="000000"/>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89D2"/>
                    </a:solidFill>
                  </a:tcPr>
                </a:tc>
              </a:tr>
              <a:tr h="480050">
                <a:tc>
                  <a:txBody>
                    <a:bodyPr/>
                    <a:lstStyle/>
                    <a:p>
                      <a:pPr indent="0" lvl="0" marL="0" marR="0" rtl="0" algn="l">
                        <a:lnSpc>
                          <a:spcPct val="100000"/>
                        </a:lnSpc>
                        <a:spcBef>
                          <a:spcPts val="0"/>
                        </a:spcBef>
                        <a:spcAft>
                          <a:spcPts val="0"/>
                        </a:spcAft>
                        <a:buNone/>
                      </a:pPr>
                      <a:r>
                        <a:rPr lang="es" sz="1350">
                          <a:solidFill>
                            <a:schemeClr val="lt1"/>
                          </a:solidFill>
                          <a:latin typeface="DM Sans"/>
                          <a:ea typeface="DM Sans"/>
                          <a:cs typeface="DM Sans"/>
                          <a:sym typeface="DM Sans"/>
                        </a:rPr>
                        <a:t>Operaciones</a:t>
                      </a:r>
                      <a:endParaRPr sz="1350">
                        <a:solidFill>
                          <a:schemeClr val="lt1"/>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s" sz="1350">
                          <a:solidFill>
                            <a:srgbClr val="000000"/>
                          </a:solidFill>
                          <a:latin typeface="DM Sans"/>
                          <a:ea typeface="DM Sans"/>
                          <a:cs typeface="DM Sans"/>
                          <a:sym typeface="DM Sans"/>
                        </a:rPr>
                        <a:t>Map y Reduce</a:t>
                      </a:r>
                      <a:endParaRPr sz="1350">
                        <a:solidFill>
                          <a:srgbClr val="000000"/>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None/>
                      </a:pPr>
                      <a:r>
                        <a:rPr lang="es" sz="1350">
                          <a:solidFill>
                            <a:srgbClr val="000000"/>
                          </a:solidFill>
                          <a:latin typeface="DM Sans"/>
                          <a:ea typeface="DM Sans"/>
                          <a:cs typeface="DM Sans"/>
                          <a:sym typeface="DM Sans"/>
                        </a:rPr>
                        <a:t>Map, Reduce, Join,Sample, etc.</a:t>
                      </a:r>
                      <a:endParaRPr sz="1350">
                        <a:solidFill>
                          <a:srgbClr val="000000"/>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89D2"/>
                    </a:solidFill>
                  </a:tcPr>
                </a:tc>
              </a:tr>
              <a:tr h="467575">
                <a:tc>
                  <a:txBody>
                    <a:bodyPr/>
                    <a:lstStyle/>
                    <a:p>
                      <a:pPr indent="0" lvl="0" marL="0" marR="0" rtl="0" algn="l">
                        <a:lnSpc>
                          <a:spcPct val="100000"/>
                        </a:lnSpc>
                        <a:spcBef>
                          <a:spcPts val="0"/>
                        </a:spcBef>
                        <a:spcAft>
                          <a:spcPts val="0"/>
                        </a:spcAft>
                        <a:buNone/>
                      </a:pPr>
                      <a:r>
                        <a:rPr lang="es" sz="1350">
                          <a:solidFill>
                            <a:schemeClr val="lt1"/>
                          </a:solidFill>
                          <a:latin typeface="DM Sans"/>
                          <a:ea typeface="DM Sans"/>
                          <a:cs typeface="DM Sans"/>
                          <a:sym typeface="DM Sans"/>
                        </a:rPr>
                        <a:t>Modelo de ejecución </a:t>
                      </a:r>
                      <a:endParaRPr sz="1350">
                        <a:solidFill>
                          <a:schemeClr val="lt1"/>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s" sz="1350">
                          <a:solidFill>
                            <a:srgbClr val="000000"/>
                          </a:solidFill>
                          <a:latin typeface="DM Sans"/>
                          <a:ea typeface="DM Sans"/>
                          <a:cs typeface="DM Sans"/>
                          <a:sym typeface="DM Sans"/>
                        </a:rPr>
                        <a:t>Batch</a:t>
                      </a:r>
                      <a:endParaRPr sz="1350">
                        <a:solidFill>
                          <a:srgbClr val="000000"/>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None/>
                      </a:pPr>
                      <a:r>
                        <a:rPr lang="es" sz="1350">
                          <a:solidFill>
                            <a:srgbClr val="000000"/>
                          </a:solidFill>
                          <a:latin typeface="DM Sans"/>
                          <a:ea typeface="DM Sans"/>
                          <a:cs typeface="DM Sans"/>
                          <a:sym typeface="DM Sans"/>
                        </a:rPr>
                        <a:t>Batch, interactivo,streaming</a:t>
                      </a:r>
                      <a:endParaRPr sz="1350">
                        <a:solidFill>
                          <a:srgbClr val="000000"/>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89D2"/>
                    </a:solidFill>
                  </a:tcPr>
                </a:tc>
              </a:tr>
              <a:tr h="467575">
                <a:tc>
                  <a:txBody>
                    <a:bodyPr/>
                    <a:lstStyle/>
                    <a:p>
                      <a:pPr indent="0" lvl="0" marL="0" marR="0" rtl="0" algn="l">
                        <a:lnSpc>
                          <a:spcPct val="100000"/>
                        </a:lnSpc>
                        <a:spcBef>
                          <a:spcPts val="0"/>
                        </a:spcBef>
                        <a:spcAft>
                          <a:spcPts val="0"/>
                        </a:spcAft>
                        <a:buNone/>
                      </a:pPr>
                      <a:r>
                        <a:rPr lang="es" sz="1350">
                          <a:solidFill>
                            <a:schemeClr val="lt1"/>
                          </a:solidFill>
                          <a:latin typeface="DM Sans"/>
                          <a:ea typeface="DM Sans"/>
                          <a:cs typeface="DM Sans"/>
                          <a:sym typeface="DM Sans"/>
                        </a:rPr>
                        <a:t>Entornos de programación</a:t>
                      </a:r>
                      <a:endParaRPr sz="1350">
                        <a:solidFill>
                          <a:schemeClr val="lt1"/>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s" sz="1350">
                          <a:solidFill>
                            <a:srgbClr val="000000"/>
                          </a:solidFill>
                          <a:latin typeface="DM Sans"/>
                          <a:ea typeface="DM Sans"/>
                          <a:cs typeface="DM Sans"/>
                          <a:sym typeface="DM Sans"/>
                        </a:rPr>
                        <a:t>Java</a:t>
                      </a:r>
                      <a:endParaRPr sz="1350">
                        <a:solidFill>
                          <a:srgbClr val="000000"/>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None/>
                      </a:pPr>
                      <a:r>
                        <a:rPr lang="es" sz="1350">
                          <a:solidFill>
                            <a:srgbClr val="000000"/>
                          </a:solidFill>
                          <a:latin typeface="DM Sans"/>
                          <a:ea typeface="DM Sans"/>
                          <a:cs typeface="DM Sans"/>
                          <a:sym typeface="DM Sans"/>
                        </a:rPr>
                        <a:t>Scala, Java, R ,Python</a:t>
                      </a:r>
                      <a:endParaRPr sz="1350">
                        <a:solidFill>
                          <a:srgbClr val="000000"/>
                        </a:solidFill>
                        <a:latin typeface="DM Sans"/>
                        <a:ea typeface="DM Sans"/>
                        <a:cs typeface="DM Sans"/>
                        <a:sym typeface="DM Sans"/>
                      </a:endParaRPr>
                    </a:p>
                  </a:txBody>
                  <a:tcPr marT="34300" marB="3430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89D2"/>
                    </a:solidFill>
                  </a:tcPr>
                </a:tc>
              </a:tr>
            </a:tbl>
          </a:graphicData>
        </a:graphic>
      </p:graphicFrame>
      <p:sp>
        <p:nvSpPr>
          <p:cNvPr id="462" name="Google Shape;462;p79"/>
          <p:cNvSpPr txBox="1"/>
          <p:nvPr/>
        </p:nvSpPr>
        <p:spPr>
          <a:xfrm>
            <a:off x="651326" y="418146"/>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Hadoop</a:t>
            </a:r>
            <a:r>
              <a:rPr b="1" lang="es" sz="4000" u="none" cap="none" strike="noStrike">
                <a:solidFill>
                  <a:srgbClr val="000000"/>
                </a:solidFill>
                <a:latin typeface="DM Sans"/>
                <a:ea typeface="DM Sans"/>
                <a:cs typeface="DM Sans"/>
                <a:sym typeface="DM Sans"/>
              </a:rPr>
              <a:t> vs </a:t>
            </a:r>
            <a:r>
              <a:rPr b="1" lang="es" sz="4000">
                <a:latin typeface="DM Sans"/>
                <a:ea typeface="DM Sans"/>
                <a:cs typeface="DM Sans"/>
                <a:sym typeface="DM Sans"/>
              </a:rPr>
              <a:t>Spark</a:t>
            </a:r>
            <a:endParaRPr b="1" sz="4000" u="none" cap="none" strike="noStrike">
              <a:solidFill>
                <a:srgbClr val="000000"/>
              </a:solidFill>
              <a:latin typeface="DM Sans"/>
              <a:ea typeface="DM Sans"/>
              <a:cs typeface="DM Sans"/>
              <a:sym typeface="DM Sans"/>
            </a:endParaRPr>
          </a:p>
        </p:txBody>
      </p:sp>
      <p:pic>
        <p:nvPicPr>
          <p:cNvPr id="463" name="Google Shape;463;p79"/>
          <p:cNvPicPr preferRelativeResize="0"/>
          <p:nvPr/>
        </p:nvPicPr>
        <p:blipFill>
          <a:blip r:embed="rId3">
            <a:alphaModFix/>
          </a:blip>
          <a:stretch>
            <a:fillRect/>
          </a:stretch>
        </p:blipFill>
        <p:spPr>
          <a:xfrm>
            <a:off x="6624898" y="3691218"/>
            <a:ext cx="1186524" cy="615857"/>
          </a:xfrm>
          <a:prstGeom prst="rect">
            <a:avLst/>
          </a:prstGeom>
          <a:noFill/>
          <a:ln>
            <a:noFill/>
          </a:ln>
        </p:spPr>
      </p:pic>
      <p:pic>
        <p:nvPicPr>
          <p:cNvPr id="464" name="Google Shape;464;p79"/>
          <p:cNvPicPr preferRelativeResize="0"/>
          <p:nvPr/>
        </p:nvPicPr>
        <p:blipFill>
          <a:blip r:embed="rId4">
            <a:alphaModFix/>
          </a:blip>
          <a:stretch>
            <a:fillRect/>
          </a:stretch>
        </p:blipFill>
        <p:spPr>
          <a:xfrm>
            <a:off x="4130661" y="3550024"/>
            <a:ext cx="966500" cy="966500"/>
          </a:xfrm>
          <a:prstGeom prst="rect">
            <a:avLst/>
          </a:prstGeom>
          <a:noFill/>
          <a:ln>
            <a:noFill/>
          </a:ln>
        </p:spPr>
      </p:pic>
      <p:pic>
        <p:nvPicPr>
          <p:cNvPr id="465" name="Google Shape;465;p79"/>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80"/>
          <p:cNvPicPr preferRelativeResize="0"/>
          <p:nvPr/>
        </p:nvPicPr>
        <p:blipFill>
          <a:blip r:embed="rId3">
            <a:alphaModFix/>
          </a:blip>
          <a:stretch>
            <a:fillRect/>
          </a:stretch>
        </p:blipFill>
        <p:spPr>
          <a:xfrm>
            <a:off x="212764" y="0"/>
            <a:ext cx="8718472"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grpSp>
        <p:nvGrpSpPr>
          <p:cNvPr id="477" name="Google Shape;477;p81"/>
          <p:cNvGrpSpPr/>
          <p:nvPr/>
        </p:nvGrpSpPr>
        <p:grpSpPr>
          <a:xfrm>
            <a:off x="473370" y="619431"/>
            <a:ext cx="738905" cy="738905"/>
            <a:chOff x="575612" y="1950748"/>
            <a:chExt cx="431100" cy="431100"/>
          </a:xfrm>
        </p:grpSpPr>
        <p:sp>
          <p:nvSpPr>
            <p:cNvPr id="478" name="Google Shape;478;p8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81"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80" name="Google Shape;480;p8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81" name="Google Shape;481;p81"/>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¿Para qué contextos te parece más útil el Cloud Computing y en cuáles no?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482" name="Google Shape;482;p81"/>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grpSp>
        <p:nvGrpSpPr>
          <p:cNvPr id="487" name="Google Shape;487;p82"/>
          <p:cNvGrpSpPr/>
          <p:nvPr/>
        </p:nvGrpSpPr>
        <p:grpSpPr>
          <a:xfrm>
            <a:off x="4202556" y="994173"/>
            <a:ext cx="738900" cy="738900"/>
            <a:chOff x="974706" y="2467173"/>
            <a:chExt cx="738900" cy="738900"/>
          </a:xfrm>
        </p:grpSpPr>
        <p:sp>
          <p:nvSpPr>
            <p:cNvPr id="488" name="Google Shape;488;p8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8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90" name="Google Shape;490;p82"/>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Servicios en la nube y Cloud Computing</a:t>
            </a:r>
            <a:endParaRPr b="1" sz="4000">
              <a:solidFill>
                <a:schemeClr val="dk1"/>
              </a:solidFill>
              <a:highlight>
                <a:srgbClr val="EAFF6A"/>
              </a:highlight>
              <a:latin typeface="DM Sans"/>
              <a:ea typeface="DM Sans"/>
              <a:cs typeface="DM Sans"/>
              <a:sym typeface="DM Sans"/>
            </a:endParaRPr>
          </a:p>
        </p:txBody>
      </p:sp>
      <p:sp>
        <p:nvSpPr>
          <p:cNvPr id="491" name="Google Shape;491;p8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83"/>
          <p:cNvPicPr preferRelativeResize="0"/>
          <p:nvPr/>
        </p:nvPicPr>
        <p:blipFill rotWithShape="1">
          <a:blip r:embed="rId3">
            <a:alphaModFix/>
          </a:blip>
          <a:srcRect b="0" l="0" r="22148" t="0"/>
          <a:stretch/>
        </p:blipFill>
        <p:spPr>
          <a:xfrm>
            <a:off x="5667149" y="0"/>
            <a:ext cx="3476875" cy="5143500"/>
          </a:xfrm>
          <a:prstGeom prst="rect">
            <a:avLst/>
          </a:prstGeom>
          <a:noFill/>
          <a:ln>
            <a:noFill/>
          </a:ln>
        </p:spPr>
      </p:pic>
      <p:grpSp>
        <p:nvGrpSpPr>
          <p:cNvPr id="497" name="Google Shape;497;p83"/>
          <p:cNvGrpSpPr/>
          <p:nvPr/>
        </p:nvGrpSpPr>
        <p:grpSpPr>
          <a:xfrm>
            <a:off x="457347" y="468297"/>
            <a:ext cx="431074" cy="431074"/>
            <a:chOff x="974706" y="2467173"/>
            <a:chExt cx="738900" cy="738900"/>
          </a:xfrm>
        </p:grpSpPr>
        <p:sp>
          <p:nvSpPr>
            <p:cNvPr id="498" name="Google Shape;498;p8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83"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500" name="Google Shape;500;p83"/>
          <p:cNvSpPr txBox="1"/>
          <p:nvPr/>
        </p:nvSpPr>
        <p:spPr>
          <a:xfrm>
            <a:off x="501450" y="1081750"/>
            <a:ext cx="5375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Servicios en la nube y Cloud Computing</a:t>
            </a:r>
            <a:endParaRPr b="1" sz="4000">
              <a:solidFill>
                <a:schemeClr val="dk1"/>
              </a:solidFill>
              <a:latin typeface="DM Sans"/>
              <a:ea typeface="DM Sans"/>
              <a:cs typeface="DM Sans"/>
              <a:sym typeface="DM Sans"/>
            </a:endParaRPr>
          </a:p>
        </p:txBody>
      </p:sp>
      <p:pic>
        <p:nvPicPr>
          <p:cNvPr id="501" name="Google Shape;501;p83"/>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502" name="Google Shape;502;p83"/>
          <p:cNvSpPr txBox="1"/>
          <p:nvPr/>
        </p:nvSpPr>
        <p:spPr>
          <a:xfrm>
            <a:off x="501450" y="2307513"/>
            <a:ext cx="4987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Se propone elegir alguno de los siguientes proveedores en la nube:</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Google Cloud</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Amazon Web Services (AWS)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Microsoft Azure</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Identificar 3 fortalezas y debilidades. Además encontrar cuales son los principales usos más comunes para los sistemas cloud en la actualidad</a:t>
            </a:r>
            <a:endParaRPr sz="1350">
              <a:latin typeface="DM Sans"/>
              <a:ea typeface="DM Sans"/>
              <a:cs typeface="DM Sans"/>
              <a:sym typeface="DM Sans"/>
            </a:endParaRPr>
          </a:p>
          <a:p>
            <a:pPr indent="0" lvl="0" marL="0" rtl="0" algn="l">
              <a:spcBef>
                <a:spcPts val="0"/>
              </a:spcBef>
              <a:spcAft>
                <a:spcPts val="0"/>
              </a:spcAft>
              <a:buClr>
                <a:srgbClr val="000000"/>
              </a:buClr>
              <a:buSzPts val="1100"/>
              <a:buFont typeface="Arial"/>
              <a:buNone/>
            </a:pPr>
            <a:r>
              <a:t/>
            </a:r>
            <a:endParaRPr sz="1350">
              <a:latin typeface="DM Sans"/>
              <a:ea typeface="DM Sans"/>
              <a:cs typeface="DM Sans"/>
              <a:sym typeface="DM Sans"/>
            </a:endParaRPr>
          </a:p>
        </p:txBody>
      </p:sp>
      <p:sp>
        <p:nvSpPr>
          <p:cNvPr id="503" name="Google Shape;503;p8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4"/>
          <p:cNvSpPr txBox="1"/>
          <p:nvPr/>
        </p:nvSpPr>
        <p:spPr>
          <a:xfrm>
            <a:off x="1404863" y="1941375"/>
            <a:ext cx="6221400" cy="2955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ETL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rPr b="1" lang="es" sz="4000">
                <a:solidFill>
                  <a:srgbClr val="EAFF6A"/>
                </a:solidFill>
                <a:latin typeface="DM Sans"/>
                <a:ea typeface="DM Sans"/>
                <a:cs typeface="DM Sans"/>
                <a:sym typeface="DM Sans"/>
              </a:rPr>
              <a:t>Extraer, transformar y cargar</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5"/>
          <p:cNvSpPr txBox="1"/>
          <p:nvPr/>
        </p:nvSpPr>
        <p:spPr>
          <a:xfrm>
            <a:off x="712603" y="2866750"/>
            <a:ext cx="7895700" cy="209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lang="es" sz="1350">
                <a:latin typeface="DM Sans"/>
                <a:ea typeface="DM Sans"/>
                <a:cs typeface="DM Sans"/>
                <a:sym typeface="DM Sans"/>
              </a:rPr>
              <a:t>Extraer, transformar y cargar (ETL, Extract, Transform, Load) es el </a:t>
            </a:r>
            <a:r>
              <a:rPr b="1" lang="es" sz="1350">
                <a:latin typeface="DM Sans"/>
                <a:ea typeface="DM Sans"/>
                <a:cs typeface="DM Sans"/>
                <a:sym typeface="DM Sans"/>
              </a:rPr>
              <a:t>proceso de compilación de datos a partir de un número ilimitado de fuentes, su posterior organización y su carga en un repositorio.</a:t>
            </a:r>
            <a:endParaRPr b="1" sz="1350">
              <a:latin typeface="DM Sans"/>
              <a:ea typeface="DM Sans"/>
              <a:cs typeface="DM Sans"/>
              <a:sym typeface="DM Sans"/>
            </a:endParaRPr>
          </a:p>
          <a:p>
            <a:pPr indent="0" lvl="0" marL="0" marR="0" rtl="0" algn="l">
              <a:lnSpc>
                <a:spcPct val="115000"/>
              </a:lnSpc>
              <a:spcBef>
                <a:spcPts val="0"/>
              </a:spcBef>
              <a:spcAft>
                <a:spcPts val="1000"/>
              </a:spcAft>
              <a:buClr>
                <a:srgbClr val="000000"/>
              </a:buClr>
              <a:buSzPts val="1600"/>
              <a:buFont typeface="Arial"/>
              <a:buNone/>
            </a:pPr>
            <a:r>
              <a:t/>
            </a:r>
            <a:endParaRPr i="0" sz="1350" u="none" cap="none" strike="noStrike">
              <a:solidFill>
                <a:srgbClr val="000000"/>
              </a:solidFill>
              <a:latin typeface="DM Sans"/>
              <a:ea typeface="DM Sans"/>
              <a:cs typeface="DM Sans"/>
              <a:sym typeface="DM Sans"/>
            </a:endParaRPr>
          </a:p>
        </p:txBody>
      </p:sp>
      <p:pic>
        <p:nvPicPr>
          <p:cNvPr id="514" name="Google Shape;514;p85"/>
          <p:cNvPicPr preferRelativeResize="0"/>
          <p:nvPr/>
        </p:nvPicPr>
        <p:blipFill rotWithShape="1">
          <a:blip r:embed="rId3">
            <a:alphaModFix/>
          </a:blip>
          <a:srcRect b="0" l="0" r="0" t="0"/>
          <a:stretch/>
        </p:blipFill>
        <p:spPr>
          <a:xfrm>
            <a:off x="2111368" y="1069847"/>
            <a:ext cx="4921256" cy="2000774"/>
          </a:xfrm>
          <a:prstGeom prst="rect">
            <a:avLst/>
          </a:prstGeom>
          <a:noFill/>
          <a:ln>
            <a:noFill/>
          </a:ln>
        </p:spPr>
      </p:pic>
      <p:pic>
        <p:nvPicPr>
          <p:cNvPr id="515" name="Google Shape;515;p85"/>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Principales herramientas</a:t>
            </a:r>
            <a:endParaRPr b="1" sz="40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7"/>
          <p:cNvSpPr txBox="1"/>
          <p:nvPr/>
        </p:nvSpPr>
        <p:spPr>
          <a:xfrm>
            <a:off x="475500" y="2960600"/>
            <a:ext cx="8151600" cy="1595400"/>
          </a:xfrm>
          <a:prstGeom prst="rect">
            <a:avLst/>
          </a:prstGeom>
          <a:noFill/>
          <a:ln>
            <a:noFill/>
          </a:ln>
        </p:spPr>
        <p:txBody>
          <a:bodyPr anchorCtr="0" anchor="t" bIns="91400" lIns="91400" spcFirstLastPara="1" rIns="91400" wrap="square" tIns="91400">
            <a:noAutofit/>
          </a:bodyPr>
          <a:lstStyle/>
          <a:p>
            <a:pPr indent="0" lvl="0" marL="0" marR="0" rtl="0" algn="ctr">
              <a:lnSpc>
                <a:spcPct val="150000"/>
              </a:lnSpc>
              <a:spcBef>
                <a:spcPts val="0"/>
              </a:spcBef>
              <a:spcAft>
                <a:spcPts val="0"/>
              </a:spcAft>
              <a:buNone/>
            </a:pPr>
            <a:r>
              <a:rPr lang="es" sz="1350">
                <a:latin typeface="DM Sans"/>
                <a:ea typeface="DM Sans"/>
                <a:cs typeface="DM Sans"/>
                <a:sym typeface="DM Sans"/>
              </a:rPr>
              <a:t>Lanzada en el 2006, e</a:t>
            </a:r>
            <a:r>
              <a:rPr i="0" lang="es" sz="1350" u="none" cap="none" strike="noStrike">
                <a:solidFill>
                  <a:srgbClr val="000000"/>
                </a:solidFill>
                <a:latin typeface="DM Sans"/>
                <a:ea typeface="DM Sans"/>
                <a:cs typeface="DM Sans"/>
                <a:sym typeface="DM Sans"/>
              </a:rPr>
              <a:t>s una </a:t>
            </a:r>
            <a:r>
              <a:rPr b="1" i="0" lang="es" sz="1350" u="none" cap="none" strike="noStrike">
                <a:solidFill>
                  <a:srgbClr val="000000"/>
                </a:solidFill>
                <a:latin typeface="DM Sans"/>
                <a:ea typeface="DM Sans"/>
                <a:cs typeface="DM Sans"/>
                <a:sym typeface="DM Sans"/>
              </a:rPr>
              <a:t>plataforma de integración completa de ETL que cubre los requisitos de integración de datos</a:t>
            </a:r>
            <a:r>
              <a:rPr i="0" lang="es" sz="1350" u="none" cap="none" strike="noStrike">
                <a:solidFill>
                  <a:srgbClr val="000000"/>
                </a:solidFill>
                <a:latin typeface="DM Sans"/>
                <a:ea typeface="DM Sans"/>
                <a:cs typeface="DM Sans"/>
                <a:sym typeface="DM Sans"/>
              </a:rPr>
              <a:t>. Además, también ofrece un entorno gráfico para construir, gestionar y mantener procesos de integración de datos en sistemas de inteligencia empresarial.</a:t>
            </a:r>
            <a:endParaRPr i="0" sz="1350" u="none" cap="none" strike="noStrike">
              <a:solidFill>
                <a:srgbClr val="000000"/>
              </a:solidFill>
              <a:latin typeface="DM Sans"/>
              <a:ea typeface="DM Sans"/>
              <a:cs typeface="DM Sans"/>
              <a:sym typeface="DM Sans"/>
            </a:endParaRPr>
          </a:p>
          <a:p>
            <a:pPr indent="0" lvl="0" marL="0" marR="0" rtl="0" algn="just">
              <a:lnSpc>
                <a:spcPct val="150000"/>
              </a:lnSpc>
              <a:spcBef>
                <a:spcPts val="0"/>
              </a:spcBef>
              <a:spcAft>
                <a:spcPts val="0"/>
              </a:spcAft>
              <a:buNone/>
            </a:pPr>
            <a:r>
              <a:t/>
            </a:r>
            <a:endParaRPr i="0" sz="1350" u="none" cap="none" strike="noStrike">
              <a:solidFill>
                <a:schemeClr val="dk2"/>
              </a:solidFill>
              <a:latin typeface="DM Sans"/>
              <a:ea typeface="DM Sans"/>
              <a:cs typeface="DM Sans"/>
              <a:sym typeface="DM Sans"/>
            </a:endParaRPr>
          </a:p>
          <a:p>
            <a:pPr indent="0" lvl="0" marL="0" marR="0" rtl="0" algn="just">
              <a:lnSpc>
                <a:spcPct val="150000"/>
              </a:lnSpc>
              <a:spcBef>
                <a:spcPts val="0"/>
              </a:spcBef>
              <a:spcAft>
                <a:spcPts val="0"/>
              </a:spcAft>
              <a:buNone/>
            </a:pPr>
            <a:r>
              <a:t/>
            </a:r>
            <a:endParaRPr i="0" sz="1350" u="none" cap="none" strike="noStrike">
              <a:solidFill>
                <a:schemeClr val="dk2"/>
              </a:solidFill>
              <a:latin typeface="DM Sans"/>
              <a:ea typeface="DM Sans"/>
              <a:cs typeface="DM Sans"/>
              <a:sym typeface="DM Sans"/>
            </a:endParaRPr>
          </a:p>
          <a:p>
            <a:pPr indent="0" lvl="0" marL="0" marR="0" rtl="0" algn="just">
              <a:lnSpc>
                <a:spcPct val="150000"/>
              </a:lnSpc>
              <a:spcBef>
                <a:spcPts val="0"/>
              </a:spcBef>
              <a:spcAft>
                <a:spcPts val="0"/>
              </a:spcAft>
              <a:buNone/>
            </a:pPr>
            <a:r>
              <a:t/>
            </a:r>
            <a:endParaRPr i="0" sz="1350" u="none" cap="none" strike="noStrike">
              <a:solidFill>
                <a:schemeClr val="dk2"/>
              </a:solidFill>
              <a:latin typeface="DM Sans"/>
              <a:ea typeface="DM Sans"/>
              <a:cs typeface="DM Sans"/>
              <a:sym typeface="DM Sans"/>
            </a:endParaRPr>
          </a:p>
        </p:txBody>
      </p:sp>
      <p:sp>
        <p:nvSpPr>
          <p:cNvPr id="526" name="Google Shape;526;p87"/>
          <p:cNvSpPr txBox="1"/>
          <p:nvPr/>
        </p:nvSpPr>
        <p:spPr>
          <a:xfrm>
            <a:off x="516851" y="499646"/>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On premise</a:t>
            </a:r>
            <a:endParaRPr b="1" sz="4000" u="none" cap="none" strike="noStrike">
              <a:solidFill>
                <a:srgbClr val="000000"/>
              </a:solidFill>
              <a:latin typeface="DM Sans"/>
              <a:ea typeface="DM Sans"/>
              <a:cs typeface="DM Sans"/>
              <a:sym typeface="DM Sans"/>
            </a:endParaRPr>
          </a:p>
        </p:txBody>
      </p:sp>
      <p:pic>
        <p:nvPicPr>
          <p:cNvPr id="527" name="Google Shape;527;p87"/>
          <p:cNvPicPr preferRelativeResize="0"/>
          <p:nvPr/>
        </p:nvPicPr>
        <p:blipFill>
          <a:blip r:embed="rId3">
            <a:alphaModFix/>
          </a:blip>
          <a:stretch>
            <a:fillRect/>
          </a:stretch>
        </p:blipFill>
        <p:spPr>
          <a:xfrm>
            <a:off x="8123250" y="170325"/>
            <a:ext cx="854800" cy="854800"/>
          </a:xfrm>
          <a:prstGeom prst="rect">
            <a:avLst/>
          </a:prstGeom>
          <a:noFill/>
          <a:ln>
            <a:noFill/>
          </a:ln>
        </p:spPr>
      </p:pic>
      <p:pic>
        <p:nvPicPr>
          <p:cNvPr id="528" name="Google Shape;528;p87"/>
          <p:cNvPicPr preferRelativeResize="0"/>
          <p:nvPr/>
        </p:nvPicPr>
        <p:blipFill>
          <a:blip r:embed="rId4">
            <a:alphaModFix/>
          </a:blip>
          <a:stretch>
            <a:fillRect/>
          </a:stretch>
        </p:blipFill>
        <p:spPr>
          <a:xfrm>
            <a:off x="1744900" y="955050"/>
            <a:ext cx="5612800" cy="2511725"/>
          </a:xfrm>
          <a:prstGeom prst="rect">
            <a:avLst/>
          </a:prstGeom>
          <a:noFill/>
          <a:ln>
            <a:noFill/>
          </a:ln>
        </p:spPr>
      </p:pic>
      <p:pic>
        <p:nvPicPr>
          <p:cNvPr id="529" name="Google Shape;529;p87"/>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Sistemas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in-house</a:t>
            </a:r>
            <a:endParaRPr b="1" sz="4000">
              <a:solidFill>
                <a:srgbClr val="EAFF6A"/>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nvSpPr>
        <p:spPr>
          <a:xfrm>
            <a:off x="496200" y="3539400"/>
            <a:ext cx="8151600" cy="901800"/>
          </a:xfrm>
          <a:prstGeom prst="rect">
            <a:avLst/>
          </a:prstGeom>
          <a:noFill/>
          <a:ln>
            <a:noFill/>
          </a:ln>
        </p:spPr>
        <p:txBody>
          <a:bodyPr anchorCtr="0" anchor="t" bIns="91400" lIns="91400" spcFirstLastPara="1" rIns="91400" wrap="square" tIns="91400">
            <a:noAutofit/>
          </a:bodyPr>
          <a:lstStyle/>
          <a:p>
            <a:pPr indent="0" lvl="0" marL="0" marR="0" rtl="0" algn="ctr">
              <a:lnSpc>
                <a:spcPct val="150000"/>
              </a:lnSpc>
              <a:spcBef>
                <a:spcPts val="0"/>
              </a:spcBef>
              <a:spcAft>
                <a:spcPts val="0"/>
              </a:spcAft>
              <a:buNone/>
            </a:pPr>
            <a:r>
              <a:rPr lang="es" sz="1350">
                <a:latin typeface="DM Sans"/>
                <a:ea typeface="DM Sans"/>
                <a:cs typeface="DM Sans"/>
                <a:sym typeface="DM Sans"/>
              </a:rPr>
              <a:t>O</a:t>
            </a:r>
            <a:r>
              <a:rPr i="0" lang="es" sz="1350" u="none" cap="none" strike="noStrike">
                <a:solidFill>
                  <a:srgbClr val="000000"/>
                </a:solidFill>
                <a:latin typeface="DM Sans"/>
                <a:ea typeface="DM Sans"/>
                <a:cs typeface="DM Sans"/>
                <a:sym typeface="DM Sans"/>
              </a:rPr>
              <a:t>frece una variedad de productos para realizar la integración de datos y los procesos de ETL. </a:t>
            </a:r>
            <a:r>
              <a:rPr lang="es" sz="1350">
                <a:latin typeface="DM Sans"/>
                <a:ea typeface="DM Sans"/>
                <a:cs typeface="DM Sans"/>
                <a:sym typeface="DM Sans"/>
              </a:rPr>
              <a:t>E</a:t>
            </a:r>
            <a:r>
              <a:rPr i="0" lang="es" sz="1350" u="none" cap="none" strike="noStrike">
                <a:solidFill>
                  <a:srgbClr val="000000"/>
                </a:solidFill>
                <a:latin typeface="DM Sans"/>
                <a:ea typeface="DM Sans"/>
                <a:cs typeface="DM Sans"/>
                <a:sym typeface="DM Sans"/>
              </a:rPr>
              <a:t>s open source y realmente muy potente, ya que </a:t>
            </a:r>
            <a:r>
              <a:rPr b="1" i="0" lang="es" sz="1350" u="none" cap="none" strike="noStrike">
                <a:solidFill>
                  <a:srgbClr val="000000"/>
                </a:solidFill>
                <a:latin typeface="DM Sans"/>
                <a:ea typeface="DM Sans"/>
                <a:cs typeface="DM Sans"/>
                <a:sym typeface="DM Sans"/>
              </a:rPr>
              <a:t>funciona bien con integraciones para Google Big Query o Redshift.</a:t>
            </a:r>
            <a:endParaRPr i="0" sz="1350" u="none" cap="none" strike="noStrike">
              <a:solidFill>
                <a:schemeClr val="dk2"/>
              </a:solidFill>
              <a:latin typeface="DM Sans"/>
              <a:ea typeface="DM Sans"/>
              <a:cs typeface="DM Sans"/>
              <a:sym typeface="DM Sans"/>
            </a:endParaRPr>
          </a:p>
          <a:p>
            <a:pPr indent="0" lvl="0" marL="0" marR="0" rtl="0" algn="just">
              <a:lnSpc>
                <a:spcPct val="150000"/>
              </a:lnSpc>
              <a:spcBef>
                <a:spcPts val="0"/>
              </a:spcBef>
              <a:spcAft>
                <a:spcPts val="0"/>
              </a:spcAft>
              <a:buNone/>
            </a:pPr>
            <a:r>
              <a:t/>
            </a:r>
            <a:endParaRPr i="0" sz="1350" u="none" cap="none" strike="noStrike">
              <a:solidFill>
                <a:schemeClr val="dk2"/>
              </a:solidFill>
              <a:latin typeface="DM Sans"/>
              <a:ea typeface="DM Sans"/>
              <a:cs typeface="DM Sans"/>
              <a:sym typeface="DM Sans"/>
            </a:endParaRPr>
          </a:p>
        </p:txBody>
      </p:sp>
      <p:pic>
        <p:nvPicPr>
          <p:cNvPr descr="DataPlus - Talend" id="535" name="Google Shape;535;p88"/>
          <p:cNvPicPr preferRelativeResize="0"/>
          <p:nvPr/>
        </p:nvPicPr>
        <p:blipFill rotWithShape="1">
          <a:blip r:embed="rId3">
            <a:alphaModFix/>
          </a:blip>
          <a:srcRect b="0" l="3566" r="2817" t="0"/>
          <a:stretch/>
        </p:blipFill>
        <p:spPr>
          <a:xfrm>
            <a:off x="1419636" y="2088052"/>
            <a:ext cx="2286977" cy="967402"/>
          </a:xfrm>
          <a:prstGeom prst="rect">
            <a:avLst/>
          </a:prstGeom>
          <a:noFill/>
          <a:ln>
            <a:noFill/>
          </a:ln>
        </p:spPr>
      </p:pic>
      <p:pic>
        <p:nvPicPr>
          <p:cNvPr id="536" name="Google Shape;536;p88"/>
          <p:cNvPicPr preferRelativeResize="0"/>
          <p:nvPr/>
        </p:nvPicPr>
        <p:blipFill>
          <a:blip r:embed="rId4">
            <a:alphaModFix/>
          </a:blip>
          <a:stretch>
            <a:fillRect/>
          </a:stretch>
        </p:blipFill>
        <p:spPr>
          <a:xfrm>
            <a:off x="8123250" y="170325"/>
            <a:ext cx="854800" cy="854800"/>
          </a:xfrm>
          <a:prstGeom prst="rect">
            <a:avLst/>
          </a:prstGeom>
          <a:noFill/>
          <a:ln>
            <a:noFill/>
          </a:ln>
        </p:spPr>
      </p:pic>
      <p:pic>
        <p:nvPicPr>
          <p:cNvPr id="537" name="Google Shape;537;p88"/>
          <p:cNvPicPr preferRelativeResize="0"/>
          <p:nvPr/>
        </p:nvPicPr>
        <p:blipFill rotWithShape="1">
          <a:blip r:embed="rId5">
            <a:alphaModFix/>
          </a:blip>
          <a:srcRect b="3084" l="1897" r="4143" t="1722"/>
          <a:stretch/>
        </p:blipFill>
        <p:spPr>
          <a:xfrm>
            <a:off x="4108275" y="1160125"/>
            <a:ext cx="3805525" cy="2097750"/>
          </a:xfrm>
          <a:prstGeom prst="rect">
            <a:avLst/>
          </a:prstGeom>
          <a:noFill/>
          <a:ln>
            <a:noFill/>
          </a:ln>
        </p:spPr>
      </p:pic>
      <p:pic>
        <p:nvPicPr>
          <p:cNvPr id="538" name="Google Shape;538;p88"/>
          <p:cNvPicPr preferRelativeResize="0"/>
          <p:nvPr/>
        </p:nvPicPr>
        <p:blipFill>
          <a:blip r:embed="rId6">
            <a:alphaModFix/>
          </a:blip>
          <a:stretch>
            <a:fillRect/>
          </a:stretch>
        </p:blipFill>
        <p:spPr>
          <a:xfrm>
            <a:off x="7811413" y="4692275"/>
            <a:ext cx="1150750" cy="267575"/>
          </a:xfrm>
          <a:prstGeom prst="rect">
            <a:avLst/>
          </a:prstGeom>
          <a:noFill/>
          <a:ln>
            <a:noFill/>
          </a:ln>
        </p:spPr>
      </p:pic>
      <p:sp>
        <p:nvSpPr>
          <p:cNvPr id="539" name="Google Shape;539;p88"/>
          <p:cNvSpPr txBox="1"/>
          <p:nvPr/>
        </p:nvSpPr>
        <p:spPr>
          <a:xfrm>
            <a:off x="516851" y="499646"/>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On premise</a:t>
            </a:r>
            <a:endParaRPr b="1" sz="4000" u="none" cap="none" strike="noStrike">
              <a:solidFill>
                <a:srgbClr val="000000"/>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9"/>
          <p:cNvSpPr txBox="1"/>
          <p:nvPr/>
        </p:nvSpPr>
        <p:spPr>
          <a:xfrm>
            <a:off x="516844" y="3444604"/>
            <a:ext cx="7977000" cy="1927500"/>
          </a:xfrm>
          <a:prstGeom prst="rect">
            <a:avLst/>
          </a:prstGeom>
          <a:noFill/>
          <a:ln>
            <a:noFill/>
          </a:ln>
        </p:spPr>
        <p:txBody>
          <a:bodyPr anchorCtr="0" anchor="t" bIns="91400" lIns="91400" spcFirstLastPara="1" rIns="91400" wrap="square" tIns="91400">
            <a:noAutofit/>
          </a:bodyPr>
          <a:lstStyle/>
          <a:p>
            <a:pPr indent="0" lvl="0" marL="0" marR="0" rtl="0" algn="ctr">
              <a:lnSpc>
                <a:spcPct val="150000"/>
              </a:lnSpc>
              <a:spcBef>
                <a:spcPts val="0"/>
              </a:spcBef>
              <a:spcAft>
                <a:spcPts val="0"/>
              </a:spcAft>
              <a:buNone/>
            </a:pPr>
            <a:r>
              <a:rPr lang="es" sz="1350">
                <a:latin typeface="DM Sans"/>
                <a:ea typeface="DM Sans"/>
                <a:cs typeface="DM Sans"/>
                <a:sym typeface="DM Sans"/>
              </a:rPr>
              <a:t>Proporciona una herramienta de diseño visual, que </a:t>
            </a:r>
            <a:r>
              <a:rPr b="1" lang="es" sz="1350">
                <a:latin typeface="DM Sans"/>
                <a:ea typeface="DM Sans"/>
                <a:cs typeface="DM Sans"/>
                <a:sym typeface="DM Sans"/>
              </a:rPr>
              <a:t>simplifica significativamente la construcción, ejecución y mantenimiento de los procesos de integración de datos empresariales</a:t>
            </a:r>
            <a:r>
              <a:rPr lang="es" sz="1350">
                <a:latin typeface="DM Sans"/>
                <a:ea typeface="DM Sans"/>
                <a:cs typeface="DM Sans"/>
                <a:sym typeface="DM Sans"/>
              </a:rPr>
              <a:t>. También, cuenta con una potente interfaz fácil de usar y amigable con el usuario.</a:t>
            </a:r>
            <a:endParaRPr b="0" i="0" sz="1800" u="none" cap="none" strike="noStrike">
              <a:solidFill>
                <a:schemeClr val="dk2"/>
              </a:solidFill>
              <a:latin typeface="Roboto"/>
              <a:ea typeface="Roboto"/>
              <a:cs typeface="Roboto"/>
              <a:sym typeface="Roboto"/>
            </a:endParaRPr>
          </a:p>
          <a:p>
            <a:pPr indent="0" lvl="0" marL="0" marR="0" rtl="0" algn="just">
              <a:lnSpc>
                <a:spcPct val="150000"/>
              </a:lnSpc>
              <a:spcBef>
                <a:spcPts val="0"/>
              </a:spcBef>
              <a:spcAft>
                <a:spcPts val="0"/>
              </a:spcAft>
              <a:buNone/>
            </a:pPr>
            <a:r>
              <a:t/>
            </a:r>
            <a:endParaRPr b="0" i="0" sz="1800" u="none" cap="none" strike="noStrike">
              <a:solidFill>
                <a:schemeClr val="dk2"/>
              </a:solidFill>
              <a:latin typeface="Roboto"/>
              <a:ea typeface="Roboto"/>
              <a:cs typeface="Roboto"/>
              <a:sym typeface="Roboto"/>
            </a:endParaRPr>
          </a:p>
        </p:txBody>
      </p:sp>
      <p:pic>
        <p:nvPicPr>
          <p:cNvPr id="545" name="Google Shape;545;p89"/>
          <p:cNvPicPr preferRelativeResize="0"/>
          <p:nvPr/>
        </p:nvPicPr>
        <p:blipFill>
          <a:blip r:embed="rId3">
            <a:alphaModFix/>
          </a:blip>
          <a:stretch>
            <a:fillRect/>
          </a:stretch>
        </p:blipFill>
        <p:spPr>
          <a:xfrm>
            <a:off x="1659850" y="2003675"/>
            <a:ext cx="2365674" cy="969925"/>
          </a:xfrm>
          <a:prstGeom prst="rect">
            <a:avLst/>
          </a:prstGeom>
          <a:noFill/>
          <a:ln>
            <a:noFill/>
          </a:ln>
        </p:spPr>
      </p:pic>
      <p:pic>
        <p:nvPicPr>
          <p:cNvPr id="546" name="Google Shape;546;p89"/>
          <p:cNvPicPr preferRelativeResize="0"/>
          <p:nvPr/>
        </p:nvPicPr>
        <p:blipFill>
          <a:blip r:embed="rId4">
            <a:alphaModFix/>
          </a:blip>
          <a:stretch>
            <a:fillRect/>
          </a:stretch>
        </p:blipFill>
        <p:spPr>
          <a:xfrm>
            <a:off x="8123250" y="170325"/>
            <a:ext cx="854800" cy="854800"/>
          </a:xfrm>
          <a:prstGeom prst="rect">
            <a:avLst/>
          </a:prstGeom>
          <a:noFill/>
          <a:ln>
            <a:noFill/>
          </a:ln>
        </p:spPr>
      </p:pic>
      <p:pic>
        <p:nvPicPr>
          <p:cNvPr id="547" name="Google Shape;547;p89"/>
          <p:cNvPicPr preferRelativeResize="0"/>
          <p:nvPr/>
        </p:nvPicPr>
        <p:blipFill>
          <a:blip r:embed="rId5">
            <a:alphaModFix/>
          </a:blip>
          <a:stretch>
            <a:fillRect/>
          </a:stretch>
        </p:blipFill>
        <p:spPr>
          <a:xfrm>
            <a:off x="4310725" y="1197450"/>
            <a:ext cx="3333750" cy="2152650"/>
          </a:xfrm>
          <a:prstGeom prst="rect">
            <a:avLst/>
          </a:prstGeom>
          <a:noFill/>
          <a:ln>
            <a:noFill/>
          </a:ln>
        </p:spPr>
      </p:pic>
      <p:pic>
        <p:nvPicPr>
          <p:cNvPr id="548" name="Google Shape;548;p89"/>
          <p:cNvPicPr preferRelativeResize="0"/>
          <p:nvPr/>
        </p:nvPicPr>
        <p:blipFill>
          <a:blip r:embed="rId6">
            <a:alphaModFix/>
          </a:blip>
          <a:stretch>
            <a:fillRect/>
          </a:stretch>
        </p:blipFill>
        <p:spPr>
          <a:xfrm>
            <a:off x="7811413" y="4692275"/>
            <a:ext cx="1150750" cy="267575"/>
          </a:xfrm>
          <a:prstGeom prst="rect">
            <a:avLst/>
          </a:prstGeom>
          <a:noFill/>
          <a:ln>
            <a:noFill/>
          </a:ln>
        </p:spPr>
      </p:pic>
      <p:sp>
        <p:nvSpPr>
          <p:cNvPr id="549" name="Google Shape;549;p89"/>
          <p:cNvSpPr txBox="1"/>
          <p:nvPr/>
        </p:nvSpPr>
        <p:spPr>
          <a:xfrm>
            <a:off x="516851" y="499646"/>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On premise</a:t>
            </a:r>
            <a:endParaRPr b="1" sz="4000" u="none" cap="none" strike="noStrike">
              <a:solidFill>
                <a:srgbClr val="000000"/>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0"/>
          <p:cNvSpPr txBox="1"/>
          <p:nvPr/>
        </p:nvSpPr>
        <p:spPr>
          <a:xfrm>
            <a:off x="726047" y="3527025"/>
            <a:ext cx="7977000" cy="1927500"/>
          </a:xfrm>
          <a:prstGeom prst="rect">
            <a:avLst/>
          </a:prstGeom>
          <a:noFill/>
          <a:ln>
            <a:noFill/>
          </a:ln>
        </p:spPr>
        <p:txBody>
          <a:bodyPr anchorCtr="0" anchor="t" bIns="91400" lIns="91400" spcFirstLastPara="1" rIns="91400" wrap="square" tIns="91400">
            <a:noAutofit/>
          </a:bodyPr>
          <a:lstStyle/>
          <a:p>
            <a:pPr indent="0" lvl="0" marL="0" marR="0" rtl="0" algn="ctr">
              <a:lnSpc>
                <a:spcPct val="150000"/>
              </a:lnSpc>
              <a:spcBef>
                <a:spcPts val="0"/>
              </a:spcBef>
              <a:spcAft>
                <a:spcPts val="0"/>
              </a:spcAft>
              <a:buNone/>
            </a:pPr>
            <a:r>
              <a:rPr lang="es" sz="1350">
                <a:latin typeface="DM Sans"/>
                <a:ea typeface="DM Sans"/>
                <a:cs typeface="DM Sans"/>
                <a:sym typeface="DM Sans"/>
              </a:rPr>
              <a:t>C</a:t>
            </a:r>
            <a:r>
              <a:rPr i="0" lang="es" sz="1350" u="none" cap="none" strike="noStrike">
                <a:solidFill>
                  <a:srgbClr val="000000"/>
                </a:solidFill>
                <a:latin typeface="DM Sans"/>
                <a:ea typeface="DM Sans"/>
                <a:cs typeface="DM Sans"/>
                <a:sym typeface="DM Sans"/>
              </a:rPr>
              <a:t>omponente de Microsoft SQL Server utilizado para la extracción, transformación y carga de datos (ETL). </a:t>
            </a:r>
            <a:r>
              <a:rPr b="1" lang="es" sz="1350">
                <a:latin typeface="DM Sans"/>
                <a:ea typeface="DM Sans"/>
                <a:cs typeface="DM Sans"/>
                <a:sym typeface="DM Sans"/>
              </a:rPr>
              <a:t>D</a:t>
            </a:r>
            <a:r>
              <a:rPr b="1" i="0" lang="es" sz="1350" u="none" cap="none" strike="noStrike">
                <a:solidFill>
                  <a:srgbClr val="000000"/>
                </a:solidFill>
                <a:latin typeface="DM Sans"/>
                <a:ea typeface="DM Sans"/>
                <a:cs typeface="DM Sans"/>
                <a:sym typeface="DM Sans"/>
              </a:rPr>
              <a:t>e las más reconocidas y utilizadas actualmente en el mercado. </a:t>
            </a:r>
            <a:endParaRPr b="1" i="0" sz="1350" u="none" cap="none" strike="noStrike">
              <a:solidFill>
                <a:srgbClr val="000000"/>
              </a:solidFill>
              <a:latin typeface="DM Sans"/>
              <a:ea typeface="DM Sans"/>
              <a:cs typeface="DM Sans"/>
              <a:sym typeface="DM Sans"/>
            </a:endParaRPr>
          </a:p>
          <a:p>
            <a:pPr indent="0" lvl="0" marL="0" marR="0" rtl="0" algn="just">
              <a:lnSpc>
                <a:spcPct val="150000"/>
              </a:lnSpc>
              <a:spcBef>
                <a:spcPts val="0"/>
              </a:spcBef>
              <a:spcAft>
                <a:spcPts val="0"/>
              </a:spcAft>
              <a:buNone/>
            </a:pPr>
            <a:r>
              <a:t/>
            </a:r>
            <a:endParaRPr i="0" sz="1350" u="none" cap="none" strike="noStrike">
              <a:solidFill>
                <a:schemeClr val="dk2"/>
              </a:solidFill>
              <a:latin typeface="DM Sans"/>
              <a:ea typeface="DM Sans"/>
              <a:cs typeface="DM Sans"/>
              <a:sym typeface="DM Sans"/>
            </a:endParaRPr>
          </a:p>
          <a:p>
            <a:pPr indent="0" lvl="0" marL="0" marR="0" rtl="0" algn="just">
              <a:lnSpc>
                <a:spcPct val="150000"/>
              </a:lnSpc>
              <a:spcBef>
                <a:spcPts val="0"/>
              </a:spcBef>
              <a:spcAft>
                <a:spcPts val="0"/>
              </a:spcAft>
              <a:buNone/>
            </a:pPr>
            <a:r>
              <a:t/>
            </a:r>
            <a:endParaRPr i="0" sz="1350" u="none" cap="none" strike="noStrike">
              <a:solidFill>
                <a:schemeClr val="dk2"/>
              </a:solidFill>
              <a:latin typeface="DM Sans"/>
              <a:ea typeface="DM Sans"/>
              <a:cs typeface="DM Sans"/>
              <a:sym typeface="DM Sans"/>
            </a:endParaRPr>
          </a:p>
        </p:txBody>
      </p:sp>
      <p:sp>
        <p:nvSpPr>
          <p:cNvPr id="555" name="Google Shape;555;p90"/>
          <p:cNvSpPr/>
          <p:nvPr/>
        </p:nvSpPr>
        <p:spPr>
          <a:xfrm>
            <a:off x="1" y="43935"/>
            <a:ext cx="184800" cy="36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556" name="Google Shape;556;p90"/>
          <p:cNvCxnSpPr/>
          <p:nvPr/>
        </p:nvCxnSpPr>
        <p:spPr>
          <a:xfrm rot="10800000">
            <a:off x="1118281" y="6405880"/>
            <a:ext cx="5427300"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50"/>
              </a:srgbClr>
            </a:outerShdw>
          </a:effectLst>
        </p:spPr>
      </p:cxnSp>
      <p:pic>
        <p:nvPicPr>
          <p:cNvPr descr="Analyzing the XML of SSIS Packages | Tallan Blog" id="557" name="Google Shape;557;p90"/>
          <p:cNvPicPr preferRelativeResize="0"/>
          <p:nvPr/>
        </p:nvPicPr>
        <p:blipFill rotWithShape="1">
          <a:blip r:embed="rId3">
            <a:alphaModFix/>
          </a:blip>
          <a:srcRect b="0" l="0" r="0" t="0"/>
          <a:stretch/>
        </p:blipFill>
        <p:spPr>
          <a:xfrm>
            <a:off x="3000053" y="1725338"/>
            <a:ext cx="3429000" cy="1333500"/>
          </a:xfrm>
          <a:prstGeom prst="rect">
            <a:avLst/>
          </a:prstGeom>
          <a:noFill/>
          <a:ln>
            <a:noFill/>
          </a:ln>
        </p:spPr>
      </p:pic>
      <p:pic>
        <p:nvPicPr>
          <p:cNvPr id="558" name="Google Shape;558;p90"/>
          <p:cNvPicPr preferRelativeResize="0"/>
          <p:nvPr/>
        </p:nvPicPr>
        <p:blipFill>
          <a:blip r:embed="rId4">
            <a:alphaModFix/>
          </a:blip>
          <a:stretch>
            <a:fillRect/>
          </a:stretch>
        </p:blipFill>
        <p:spPr>
          <a:xfrm>
            <a:off x="8123250" y="170325"/>
            <a:ext cx="854800" cy="854800"/>
          </a:xfrm>
          <a:prstGeom prst="rect">
            <a:avLst/>
          </a:prstGeom>
          <a:noFill/>
          <a:ln>
            <a:noFill/>
          </a:ln>
        </p:spPr>
      </p:pic>
      <p:pic>
        <p:nvPicPr>
          <p:cNvPr id="559" name="Google Shape;559;p90"/>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560" name="Google Shape;560;p90"/>
          <p:cNvSpPr txBox="1"/>
          <p:nvPr/>
        </p:nvSpPr>
        <p:spPr>
          <a:xfrm>
            <a:off x="516851" y="499646"/>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On premise</a:t>
            </a:r>
            <a:endParaRPr b="1" sz="4000" u="none" cap="none" strike="noStrike">
              <a:solidFill>
                <a:srgbClr val="000000"/>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1"/>
          <p:cNvSpPr txBox="1"/>
          <p:nvPr/>
        </p:nvSpPr>
        <p:spPr>
          <a:xfrm>
            <a:off x="651325" y="3173411"/>
            <a:ext cx="8205000" cy="1413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Azure Data Factory</a:t>
            </a:r>
            <a:r>
              <a:rPr b="1" lang="es" sz="1350">
                <a:latin typeface="DM Sans"/>
                <a:ea typeface="DM Sans"/>
                <a:cs typeface="DM Sans"/>
                <a:sym typeface="DM Sans"/>
              </a:rPr>
              <a:t> </a:t>
            </a:r>
            <a:r>
              <a:rPr lang="es" sz="1350">
                <a:latin typeface="DM Sans"/>
                <a:ea typeface="DM Sans"/>
                <a:cs typeface="DM Sans"/>
                <a:sym typeface="DM Sans"/>
              </a:rPr>
              <a:t>es </a:t>
            </a:r>
            <a:r>
              <a:rPr i="0" lang="es" sz="1350" u="none" cap="none" strike="noStrike">
                <a:solidFill>
                  <a:srgbClr val="000000"/>
                </a:solidFill>
                <a:latin typeface="DM Sans"/>
                <a:ea typeface="DM Sans"/>
                <a:cs typeface="DM Sans"/>
                <a:sym typeface="DM Sans"/>
              </a:rPr>
              <a:t>un servicio serverless de ETL el cual nos permite realizar procesos de data integration, data transformation y data load. A su vez ofrece una Interfaz gráfica muy intuitiva para la aplicación y creación de los ETL.</a:t>
            </a:r>
            <a:endParaRPr i="0" sz="1350" u="none" cap="none" strike="noStrike">
              <a:solidFill>
                <a:srgbClr val="000000"/>
              </a:solidFill>
              <a:latin typeface="DM Sans"/>
              <a:ea typeface="DM Sans"/>
              <a:cs typeface="DM Sans"/>
              <a:sym typeface="DM Sans"/>
            </a:endParaRPr>
          </a:p>
        </p:txBody>
      </p:sp>
      <p:pic>
        <p:nvPicPr>
          <p:cNvPr id="566" name="Google Shape;566;p91"/>
          <p:cNvPicPr preferRelativeResize="0"/>
          <p:nvPr/>
        </p:nvPicPr>
        <p:blipFill rotWithShape="1">
          <a:blip r:embed="rId3">
            <a:alphaModFix/>
          </a:blip>
          <a:srcRect b="0" l="0" r="0" t="0"/>
          <a:stretch/>
        </p:blipFill>
        <p:spPr>
          <a:xfrm>
            <a:off x="2259090" y="1731086"/>
            <a:ext cx="1444590" cy="1413524"/>
          </a:xfrm>
          <a:prstGeom prst="rect">
            <a:avLst/>
          </a:prstGeom>
          <a:noFill/>
          <a:ln>
            <a:noFill/>
          </a:ln>
        </p:spPr>
      </p:pic>
      <p:sp>
        <p:nvSpPr>
          <p:cNvPr id="567" name="Google Shape;567;p91"/>
          <p:cNvSpPr txBox="1"/>
          <p:nvPr/>
        </p:nvSpPr>
        <p:spPr>
          <a:xfrm>
            <a:off x="651326" y="418146"/>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On cloud</a:t>
            </a:r>
            <a:endParaRPr b="1" sz="4000" u="none" cap="none" strike="noStrike">
              <a:solidFill>
                <a:srgbClr val="000000"/>
              </a:solidFill>
              <a:latin typeface="DM Sans"/>
              <a:ea typeface="DM Sans"/>
              <a:cs typeface="DM Sans"/>
              <a:sym typeface="DM Sans"/>
            </a:endParaRPr>
          </a:p>
        </p:txBody>
      </p:sp>
      <p:pic>
        <p:nvPicPr>
          <p:cNvPr id="568" name="Google Shape;568;p91"/>
          <p:cNvPicPr preferRelativeResize="0"/>
          <p:nvPr/>
        </p:nvPicPr>
        <p:blipFill>
          <a:blip r:embed="rId4">
            <a:alphaModFix/>
          </a:blip>
          <a:stretch>
            <a:fillRect/>
          </a:stretch>
        </p:blipFill>
        <p:spPr>
          <a:xfrm>
            <a:off x="8123250" y="170325"/>
            <a:ext cx="854800" cy="854800"/>
          </a:xfrm>
          <a:prstGeom prst="rect">
            <a:avLst/>
          </a:prstGeom>
          <a:noFill/>
          <a:ln>
            <a:noFill/>
          </a:ln>
        </p:spPr>
      </p:pic>
      <p:pic>
        <p:nvPicPr>
          <p:cNvPr id="569" name="Google Shape;569;p91"/>
          <p:cNvPicPr preferRelativeResize="0"/>
          <p:nvPr/>
        </p:nvPicPr>
        <p:blipFill>
          <a:blip r:embed="rId5">
            <a:alphaModFix/>
          </a:blip>
          <a:stretch>
            <a:fillRect/>
          </a:stretch>
        </p:blipFill>
        <p:spPr>
          <a:xfrm>
            <a:off x="3813350" y="971325"/>
            <a:ext cx="4073026" cy="2291076"/>
          </a:xfrm>
          <a:prstGeom prst="rect">
            <a:avLst/>
          </a:prstGeom>
          <a:noFill/>
          <a:ln>
            <a:noFill/>
          </a:ln>
        </p:spPr>
      </p:pic>
      <p:pic>
        <p:nvPicPr>
          <p:cNvPr id="570" name="Google Shape;570;p91"/>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2"/>
          <p:cNvSpPr txBox="1"/>
          <p:nvPr/>
        </p:nvSpPr>
        <p:spPr>
          <a:xfrm>
            <a:off x="651321" y="1072715"/>
            <a:ext cx="6585000" cy="2093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AWS Glue:</a:t>
            </a:r>
            <a:endParaRPr sz="1350">
              <a:latin typeface="DM Sans"/>
              <a:ea typeface="DM Sans"/>
              <a:cs typeface="DM Sans"/>
              <a:sym typeface="DM Sans"/>
            </a:endParaRPr>
          </a:p>
          <a:p>
            <a:pPr indent="0" lvl="0" marL="0" marR="0" rtl="0" algn="l">
              <a:lnSpc>
                <a:spcPct val="115000"/>
              </a:lnSpc>
              <a:spcBef>
                <a:spcPts val="1000"/>
              </a:spcBef>
              <a:spcAft>
                <a:spcPts val="0"/>
              </a:spcAft>
              <a:buClr>
                <a:srgbClr val="000000"/>
              </a:buClr>
              <a:buSzPts val="1600"/>
              <a:buFont typeface="Arial"/>
              <a:buNone/>
            </a:pPr>
            <a:r>
              <a:rPr i="0" lang="es" sz="1350" u="none" cap="none" strike="noStrike">
                <a:solidFill>
                  <a:srgbClr val="000000"/>
                </a:solidFill>
                <a:latin typeface="DM Sans"/>
                <a:ea typeface="DM Sans"/>
                <a:cs typeface="DM Sans"/>
                <a:sym typeface="DM Sans"/>
              </a:rPr>
              <a:t>Servicio administrado del cloud AWS que nos permite hacer procesos ETL de una manera visual para extraer o volcar datos a AWS.</a:t>
            </a:r>
            <a:endParaRPr sz="1350">
              <a:latin typeface="DM Sans"/>
              <a:ea typeface="DM Sans"/>
              <a:cs typeface="DM Sans"/>
              <a:sym typeface="DM Sans"/>
            </a:endParaRPr>
          </a:p>
          <a:p>
            <a:pPr indent="0" lvl="0" marL="0" marR="0" rtl="0" algn="l">
              <a:lnSpc>
                <a:spcPct val="115000"/>
              </a:lnSpc>
              <a:spcBef>
                <a:spcPts val="1000"/>
              </a:spcBef>
              <a:spcAft>
                <a:spcPts val="1000"/>
              </a:spcAft>
              <a:buClr>
                <a:srgbClr val="000000"/>
              </a:buClr>
              <a:buSzPts val="1600"/>
              <a:buFont typeface="Arial"/>
              <a:buNone/>
            </a:pPr>
            <a:r>
              <a:t/>
            </a:r>
            <a:endParaRPr i="0" sz="1350" u="none" cap="none" strike="noStrike">
              <a:solidFill>
                <a:srgbClr val="000000"/>
              </a:solidFill>
              <a:latin typeface="DM Sans"/>
              <a:ea typeface="DM Sans"/>
              <a:cs typeface="DM Sans"/>
              <a:sym typeface="DM Sans"/>
            </a:endParaRPr>
          </a:p>
        </p:txBody>
      </p:sp>
      <p:pic>
        <p:nvPicPr>
          <p:cNvPr descr="AWS Glue – All you need to Simplify ETL process | LaptrinhX" id="576" name="Google Shape;576;p92"/>
          <p:cNvPicPr preferRelativeResize="0"/>
          <p:nvPr/>
        </p:nvPicPr>
        <p:blipFill rotWithShape="1">
          <a:blip r:embed="rId3">
            <a:alphaModFix/>
          </a:blip>
          <a:srcRect b="0" l="0" r="0" t="0"/>
          <a:stretch/>
        </p:blipFill>
        <p:spPr>
          <a:xfrm>
            <a:off x="6664212" y="2494285"/>
            <a:ext cx="1428750" cy="2000250"/>
          </a:xfrm>
          <a:prstGeom prst="rect">
            <a:avLst/>
          </a:prstGeom>
          <a:noFill/>
          <a:ln>
            <a:noFill/>
          </a:ln>
        </p:spPr>
      </p:pic>
      <p:pic>
        <p:nvPicPr>
          <p:cNvPr id="577" name="Google Shape;577;p92"/>
          <p:cNvPicPr preferRelativeResize="0"/>
          <p:nvPr/>
        </p:nvPicPr>
        <p:blipFill>
          <a:blip r:embed="rId4">
            <a:alphaModFix/>
          </a:blip>
          <a:stretch>
            <a:fillRect/>
          </a:stretch>
        </p:blipFill>
        <p:spPr>
          <a:xfrm>
            <a:off x="8123250" y="170325"/>
            <a:ext cx="854800" cy="854800"/>
          </a:xfrm>
          <a:prstGeom prst="rect">
            <a:avLst/>
          </a:prstGeom>
          <a:noFill/>
          <a:ln>
            <a:noFill/>
          </a:ln>
        </p:spPr>
      </p:pic>
      <p:pic>
        <p:nvPicPr>
          <p:cNvPr id="578" name="Google Shape;578;p92"/>
          <p:cNvPicPr preferRelativeResize="0"/>
          <p:nvPr/>
        </p:nvPicPr>
        <p:blipFill>
          <a:blip r:embed="rId5">
            <a:alphaModFix/>
          </a:blip>
          <a:stretch>
            <a:fillRect/>
          </a:stretch>
        </p:blipFill>
        <p:spPr>
          <a:xfrm>
            <a:off x="961675" y="2494275"/>
            <a:ext cx="5467500" cy="2124525"/>
          </a:xfrm>
          <a:prstGeom prst="rect">
            <a:avLst/>
          </a:prstGeom>
          <a:noFill/>
          <a:ln>
            <a:noFill/>
          </a:ln>
        </p:spPr>
      </p:pic>
      <p:pic>
        <p:nvPicPr>
          <p:cNvPr id="579" name="Google Shape;579;p92"/>
          <p:cNvPicPr preferRelativeResize="0"/>
          <p:nvPr/>
        </p:nvPicPr>
        <p:blipFill>
          <a:blip r:embed="rId6">
            <a:alphaModFix/>
          </a:blip>
          <a:stretch>
            <a:fillRect/>
          </a:stretch>
        </p:blipFill>
        <p:spPr>
          <a:xfrm>
            <a:off x="7811413" y="4692275"/>
            <a:ext cx="1150750" cy="267575"/>
          </a:xfrm>
          <a:prstGeom prst="rect">
            <a:avLst/>
          </a:prstGeom>
          <a:noFill/>
          <a:ln>
            <a:noFill/>
          </a:ln>
        </p:spPr>
      </p:pic>
      <p:sp>
        <p:nvSpPr>
          <p:cNvPr id="580" name="Google Shape;580;p92"/>
          <p:cNvSpPr txBox="1"/>
          <p:nvPr/>
        </p:nvSpPr>
        <p:spPr>
          <a:xfrm>
            <a:off x="651326" y="418146"/>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On cloud</a:t>
            </a:r>
            <a:endParaRPr b="1" sz="4000" u="none" cap="none" strike="noStrike">
              <a:solidFill>
                <a:srgbClr val="000000"/>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3"/>
          <p:cNvSpPr txBox="1"/>
          <p:nvPr/>
        </p:nvSpPr>
        <p:spPr>
          <a:xfrm>
            <a:off x="520525" y="2901275"/>
            <a:ext cx="8103000" cy="158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Data Flow</a:t>
            </a:r>
            <a:r>
              <a:rPr b="1" lang="es" sz="1350">
                <a:latin typeface="DM Sans"/>
                <a:ea typeface="DM Sans"/>
                <a:cs typeface="DM Sans"/>
                <a:sym typeface="DM Sans"/>
              </a:rPr>
              <a:t> </a:t>
            </a:r>
            <a:r>
              <a:rPr lang="es" sz="1350">
                <a:latin typeface="DM Sans"/>
                <a:ea typeface="DM Sans"/>
                <a:cs typeface="DM Sans"/>
                <a:sym typeface="DM Sans"/>
              </a:rPr>
              <a:t>n</a:t>
            </a:r>
            <a:r>
              <a:rPr i="0" lang="es" sz="1350" u="none" cap="none" strike="noStrike">
                <a:solidFill>
                  <a:srgbClr val="000000"/>
                </a:solidFill>
                <a:latin typeface="DM Sans"/>
                <a:ea typeface="DM Sans"/>
                <a:cs typeface="DM Sans"/>
                <a:sym typeface="DM Sans"/>
              </a:rPr>
              <a:t>os permite desarrollar ETL desde cero utilizando un pipeline o flujos de datos, también nos ayuda a realizar la ingesta de la información en tiempo real o en Batch de acuerdo al requerimiento de la empresa</a:t>
            </a:r>
            <a:r>
              <a:rPr i="0" lang="es" sz="1350" u="none" cap="none" strike="noStrike">
                <a:solidFill>
                  <a:srgbClr val="3A4145"/>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p:txBody>
      </p:sp>
      <p:pic>
        <p:nvPicPr>
          <p:cNvPr descr="Cut down Cost of running Google Cloud Dataflow | by Raj | Analytics Vidhya  | Medium" id="586" name="Google Shape;586;p93"/>
          <p:cNvPicPr preferRelativeResize="0"/>
          <p:nvPr/>
        </p:nvPicPr>
        <p:blipFill rotWithShape="1">
          <a:blip r:embed="rId3">
            <a:alphaModFix/>
          </a:blip>
          <a:srcRect b="0" l="0" r="0" t="0"/>
          <a:stretch/>
        </p:blipFill>
        <p:spPr>
          <a:xfrm>
            <a:off x="3754825" y="1468901"/>
            <a:ext cx="1728500" cy="1506322"/>
          </a:xfrm>
          <a:prstGeom prst="rect">
            <a:avLst/>
          </a:prstGeom>
          <a:noFill/>
          <a:ln>
            <a:noFill/>
          </a:ln>
        </p:spPr>
      </p:pic>
      <p:pic>
        <p:nvPicPr>
          <p:cNvPr id="587" name="Google Shape;587;p93"/>
          <p:cNvPicPr preferRelativeResize="0"/>
          <p:nvPr/>
        </p:nvPicPr>
        <p:blipFill>
          <a:blip r:embed="rId4">
            <a:alphaModFix/>
          </a:blip>
          <a:stretch>
            <a:fillRect/>
          </a:stretch>
        </p:blipFill>
        <p:spPr>
          <a:xfrm>
            <a:off x="8123250" y="170325"/>
            <a:ext cx="854800" cy="854800"/>
          </a:xfrm>
          <a:prstGeom prst="rect">
            <a:avLst/>
          </a:prstGeom>
          <a:noFill/>
          <a:ln>
            <a:noFill/>
          </a:ln>
        </p:spPr>
      </p:pic>
      <p:pic>
        <p:nvPicPr>
          <p:cNvPr id="588" name="Google Shape;588;p93"/>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589" name="Google Shape;589;p93"/>
          <p:cNvSpPr txBox="1"/>
          <p:nvPr/>
        </p:nvSpPr>
        <p:spPr>
          <a:xfrm>
            <a:off x="651326" y="418146"/>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On cloud</a:t>
            </a:r>
            <a:endParaRPr b="1" sz="4000" u="none" cap="none" strike="noStrike">
              <a:solidFill>
                <a:srgbClr val="000000"/>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4"/>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Cuestionario final</a:t>
            </a:r>
            <a:endParaRPr b="1" sz="3500">
              <a:solidFill>
                <a:srgbClr val="EAFF6A"/>
              </a:solidFill>
              <a:latin typeface="DM Sans"/>
              <a:ea typeface="DM Sans"/>
              <a:cs typeface="DM Sans"/>
              <a:sym typeface="DM Sans"/>
            </a:endParaRPr>
          </a:p>
        </p:txBody>
      </p:sp>
      <p:sp>
        <p:nvSpPr>
          <p:cNvPr id="595" name="Google Shape;595;p94"/>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2500">
                <a:solidFill>
                  <a:schemeClr val="lt1"/>
                </a:solidFill>
                <a:latin typeface="DM Sans"/>
                <a:ea typeface="DM Sans"/>
                <a:cs typeface="DM Sans"/>
                <a:sym typeface="DM Sans"/>
              </a:rPr>
              <a:t>¡Ya estamos terminando! ¿Testeamos lo que aprendimos? 💪🏼</a:t>
            </a:r>
            <a:endParaRPr b="1" sz="2500">
              <a:solidFill>
                <a:srgbClr val="DEFC52"/>
              </a:solidFill>
              <a:latin typeface="Helvetica Neue"/>
              <a:ea typeface="Helvetica Neue"/>
              <a:cs typeface="Helvetica Neue"/>
              <a:sym typeface="Helvetica Neue"/>
            </a:endParaRPr>
          </a:p>
        </p:txBody>
      </p:sp>
      <p:sp>
        <p:nvSpPr>
          <p:cNvPr id="596" name="Google Shape;596;p94"/>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597" name="Google Shape;597;p94"/>
          <p:cNvSpPr txBox="1"/>
          <p:nvPr/>
        </p:nvSpPr>
        <p:spPr>
          <a:xfrm>
            <a:off x="473350" y="2610875"/>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Te compartimos a través del chat de Zoom / chat de la plataforma el PIN para sumarte al Kahoot.</a:t>
            </a:r>
            <a:endParaRPr sz="2500">
              <a:solidFill>
                <a:srgbClr val="B7B7B7"/>
              </a:solidFill>
              <a:latin typeface="DM Sans"/>
              <a:ea typeface="DM Sans"/>
              <a:cs typeface="DM Sans"/>
              <a:sym typeface="DM Sans"/>
            </a:endParaRPr>
          </a:p>
        </p:txBody>
      </p:sp>
      <p:grpSp>
        <p:nvGrpSpPr>
          <p:cNvPr id="598" name="Google Shape;598;p94"/>
          <p:cNvGrpSpPr/>
          <p:nvPr/>
        </p:nvGrpSpPr>
        <p:grpSpPr>
          <a:xfrm>
            <a:off x="473351" y="619523"/>
            <a:ext cx="738900" cy="738900"/>
            <a:chOff x="473351" y="619523"/>
            <a:chExt cx="738900" cy="738900"/>
          </a:xfrm>
        </p:grpSpPr>
        <p:sp>
          <p:nvSpPr>
            <p:cNvPr id="599" name="Google Shape;599;p9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94" title="ícono de cuestionario de tarea"/>
            <p:cNvPicPr preferRelativeResize="0"/>
            <p:nvPr/>
          </p:nvPicPr>
          <p:blipFill>
            <a:blip r:embed="rId3">
              <a:alphaModFix/>
            </a:blip>
            <a:stretch>
              <a:fillRect/>
            </a:stretch>
          </p:blipFill>
          <p:spPr>
            <a:xfrm>
              <a:off x="596500" y="742675"/>
              <a:ext cx="492600" cy="492600"/>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5"/>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606" name="Google Shape;606;p95"/>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Socialización y consulta de Proyectos - II</a:t>
            </a:r>
            <a:endParaRPr sz="2500">
              <a:solidFill>
                <a:srgbClr val="DEFC52"/>
              </a:solidFill>
              <a:latin typeface="Helvetica Neue Light"/>
              <a:ea typeface="Helvetica Neue Light"/>
              <a:cs typeface="Helvetica Neue Light"/>
              <a:sym typeface="Helvetica Neue Light"/>
            </a:endParaRPr>
          </a:p>
        </p:txBody>
      </p:sp>
      <p:sp>
        <p:nvSpPr>
          <p:cNvPr id="607" name="Google Shape;607;p95"/>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grpSp>
        <p:nvGrpSpPr>
          <p:cNvPr id="608" name="Google Shape;608;p95"/>
          <p:cNvGrpSpPr/>
          <p:nvPr/>
        </p:nvGrpSpPr>
        <p:grpSpPr>
          <a:xfrm>
            <a:off x="473351" y="619523"/>
            <a:ext cx="738900" cy="738900"/>
            <a:chOff x="473351" y="619523"/>
            <a:chExt cx="738900" cy="738900"/>
          </a:xfrm>
        </p:grpSpPr>
        <p:sp>
          <p:nvSpPr>
            <p:cNvPr id="609" name="Google Shape;609;p9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11" name="Google Shape;611;p95"/>
          <p:cNvSpPr txBox="1"/>
          <p:nvPr/>
        </p:nvSpPr>
        <p:spPr>
          <a:xfrm>
            <a:off x="473350" y="21955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Avanzaremos resolviendo consultas asociadas al proyecto del curso mediado por tutores</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Realizaremos la actividad en grupos de 3-4 personas </a:t>
            </a:r>
            <a:endParaRPr sz="2500">
              <a:solidFill>
                <a:srgbClr val="B7B7B7"/>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6"/>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617" name="Google Shape;617;p96"/>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618" name="Google Shape;618;p9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619" name="Google Shape;619;p9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620" name="Google Shape;620;p96"/>
          <p:cNvGrpSpPr/>
          <p:nvPr/>
        </p:nvGrpSpPr>
        <p:grpSpPr>
          <a:xfrm>
            <a:off x="457350" y="468286"/>
            <a:ext cx="431074" cy="431074"/>
            <a:chOff x="473351" y="619523"/>
            <a:chExt cx="738900" cy="738900"/>
          </a:xfrm>
        </p:grpSpPr>
        <p:sp>
          <p:nvSpPr>
            <p:cNvPr id="621" name="Google Shape;621;p9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2" name="Google Shape;622;p9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grpSp>
        <p:nvGrpSpPr>
          <p:cNvPr id="627" name="Google Shape;627;p97"/>
          <p:cNvGrpSpPr/>
          <p:nvPr/>
        </p:nvGrpSpPr>
        <p:grpSpPr>
          <a:xfrm>
            <a:off x="457350" y="468286"/>
            <a:ext cx="431074" cy="431074"/>
            <a:chOff x="473351" y="619523"/>
            <a:chExt cx="738900" cy="738900"/>
          </a:xfrm>
        </p:grpSpPr>
        <p:sp>
          <p:nvSpPr>
            <p:cNvPr id="628" name="Google Shape;628;p9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9" name="Google Shape;629;p9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30" name="Google Shape;630;p97"/>
          <p:cNvSpPr txBox="1"/>
          <p:nvPr/>
        </p:nvSpPr>
        <p:spPr>
          <a:xfrm>
            <a:off x="501450" y="990513"/>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Socialización y consulta de Proyectos - II</a:t>
            </a:r>
            <a:endParaRPr b="1" sz="4000">
              <a:solidFill>
                <a:schemeClr val="dk1"/>
              </a:solidFill>
              <a:latin typeface="DM Sans"/>
              <a:ea typeface="DM Sans"/>
              <a:cs typeface="DM Sans"/>
              <a:sym typeface="DM Sans"/>
            </a:endParaRPr>
          </a:p>
        </p:txBody>
      </p:sp>
      <p:sp>
        <p:nvSpPr>
          <p:cNvPr id="631" name="Google Shape;631;p9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632" name="Google Shape;632;p97"/>
          <p:cNvSpPr txBox="1"/>
          <p:nvPr/>
        </p:nvSpPr>
        <p:spPr>
          <a:xfrm>
            <a:off x="457350" y="223762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r>
              <a:rPr lang="es" sz="1350">
                <a:latin typeface="DM Sans"/>
                <a:ea typeface="DM Sans"/>
                <a:cs typeface="DM Sans"/>
                <a:sym typeface="DM Sans"/>
              </a:rPr>
              <a:t>Esta actividad colaborativa interactuamos con compañeros y tutores con eje central el proyecto del curso.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33" name="Google Shape;633;p97"/>
          <p:cNvSpPr txBox="1"/>
          <p:nvPr/>
        </p:nvSpPr>
        <p:spPr>
          <a:xfrm>
            <a:off x="4511575" y="223762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Se propone resolver consultas metodológicas o de forma acerca del proyecto final.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Identificar fortalezas y debilidades que pueden servir como punto de mejora para la entrega del proyecto.</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Se propone que los estudiantes muestren los avances a los tutores y compañeros para recibir retroalimentación de su proyecto.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34" name="Google Shape;634;p97"/>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4"/>
          <p:cNvSpPr txBox="1"/>
          <p:nvPr/>
        </p:nvSpPr>
        <p:spPr>
          <a:xfrm>
            <a:off x="555069" y="977122"/>
            <a:ext cx="8022600" cy="5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0"/>
              </a:spcAft>
              <a:buNone/>
            </a:pPr>
            <a:r>
              <a:t/>
            </a:r>
            <a:endParaRPr b="0" i="0" sz="1800" u="none" cap="none" strike="noStrike">
              <a:solidFill>
                <a:srgbClr val="000000"/>
              </a:solidFill>
              <a:latin typeface="Anton"/>
              <a:ea typeface="Anton"/>
              <a:cs typeface="Anton"/>
              <a:sym typeface="Anton"/>
            </a:endParaRPr>
          </a:p>
        </p:txBody>
      </p:sp>
      <p:sp>
        <p:nvSpPr>
          <p:cNvPr id="180" name="Google Shape;180;p44"/>
          <p:cNvSpPr txBox="1"/>
          <p:nvPr/>
        </p:nvSpPr>
        <p:spPr>
          <a:xfrm>
            <a:off x="1751149" y="328399"/>
            <a:ext cx="675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t/>
            </a:r>
            <a:endParaRPr b="1" i="0" sz="3600" u="none" cap="none" strike="noStrike">
              <a:solidFill>
                <a:srgbClr val="101010"/>
              </a:solidFill>
              <a:latin typeface="Arial"/>
              <a:ea typeface="Arial"/>
              <a:cs typeface="Arial"/>
              <a:sym typeface="Arial"/>
            </a:endParaRPr>
          </a:p>
        </p:txBody>
      </p:sp>
      <p:sp>
        <p:nvSpPr>
          <p:cNvPr id="181" name="Google Shape;181;p44"/>
          <p:cNvSpPr txBox="1"/>
          <p:nvPr/>
        </p:nvSpPr>
        <p:spPr>
          <a:xfrm>
            <a:off x="555076" y="50661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Servidor In-House</a:t>
            </a:r>
            <a:endParaRPr b="1" sz="4000" u="none" cap="none" strike="noStrike">
              <a:solidFill>
                <a:srgbClr val="000000"/>
              </a:solidFill>
              <a:latin typeface="DM Sans"/>
              <a:ea typeface="DM Sans"/>
              <a:cs typeface="DM Sans"/>
              <a:sym typeface="DM Sans"/>
            </a:endParaRPr>
          </a:p>
        </p:txBody>
      </p:sp>
      <p:sp>
        <p:nvSpPr>
          <p:cNvPr id="182" name="Google Shape;182;p44"/>
          <p:cNvSpPr txBox="1"/>
          <p:nvPr/>
        </p:nvSpPr>
        <p:spPr>
          <a:xfrm>
            <a:off x="4412100" y="1425475"/>
            <a:ext cx="3942300" cy="2647500"/>
          </a:xfrm>
          <a:prstGeom prst="rect">
            <a:avLst/>
          </a:prstGeom>
          <a:noFill/>
          <a:ln>
            <a:noFill/>
          </a:ln>
        </p:spPr>
        <p:txBody>
          <a:bodyPr anchorCtr="0" anchor="t" bIns="91425" lIns="91425" spcFirstLastPara="1" rIns="91425" wrap="square" tIns="91425">
            <a:spAutoFit/>
          </a:bodyPr>
          <a:lstStyle/>
          <a:p>
            <a:pPr indent="-314325" lvl="0" marL="457200" rtl="0" algn="just">
              <a:spcBef>
                <a:spcPts val="0"/>
              </a:spcBef>
              <a:spcAft>
                <a:spcPts val="0"/>
              </a:spcAft>
              <a:buClr>
                <a:srgbClr val="EF89D2"/>
              </a:buClr>
              <a:buSzPts val="1350"/>
              <a:buFont typeface="DM Sans"/>
              <a:buChar char="✔"/>
            </a:pPr>
            <a:r>
              <a:rPr lang="es" sz="1350">
                <a:latin typeface="DM Sans"/>
                <a:ea typeface="DM Sans"/>
                <a:cs typeface="DM Sans"/>
                <a:sym typeface="DM Sans"/>
              </a:rPr>
              <a:t>Un </a:t>
            </a:r>
            <a:r>
              <a:rPr lang="es" sz="1350">
                <a:latin typeface="DM Sans"/>
                <a:ea typeface="DM Sans"/>
                <a:cs typeface="DM Sans"/>
                <a:sym typeface="DM Sans"/>
              </a:rPr>
              <a:t>servidor In-house es aquel que almacena y mantiene en el espacio físico en un entorno local. </a:t>
            </a:r>
            <a:endParaRPr sz="1350">
              <a:latin typeface="DM Sans"/>
              <a:ea typeface="DM Sans"/>
              <a:cs typeface="DM Sans"/>
              <a:sym typeface="DM Sans"/>
            </a:endParaRPr>
          </a:p>
          <a:p>
            <a:pPr indent="-314325" lvl="0" marL="457200" rtl="0" algn="just">
              <a:spcBef>
                <a:spcPts val="1000"/>
              </a:spcBef>
              <a:spcAft>
                <a:spcPts val="0"/>
              </a:spcAft>
              <a:buClr>
                <a:srgbClr val="EF89D2"/>
              </a:buClr>
              <a:buSzPts val="1350"/>
              <a:buFont typeface="DM Sans"/>
              <a:buChar char="✔"/>
            </a:pPr>
            <a:r>
              <a:rPr lang="es" sz="1350">
                <a:latin typeface="DM Sans"/>
                <a:ea typeface="DM Sans"/>
                <a:cs typeface="DM Sans"/>
                <a:sym typeface="DM Sans"/>
              </a:rPr>
              <a:t>Por lo tanto, no hay necesidad de una conexión a Internet para acceder a sus datos. </a:t>
            </a:r>
            <a:endParaRPr sz="1350">
              <a:latin typeface="DM Sans"/>
              <a:ea typeface="DM Sans"/>
              <a:cs typeface="DM Sans"/>
              <a:sym typeface="DM Sans"/>
            </a:endParaRPr>
          </a:p>
          <a:p>
            <a:pPr indent="-314325" lvl="0" marL="457200" rtl="0" algn="just">
              <a:spcBef>
                <a:spcPts val="1000"/>
              </a:spcBef>
              <a:spcAft>
                <a:spcPts val="0"/>
              </a:spcAft>
              <a:buClr>
                <a:srgbClr val="EF89D2"/>
              </a:buClr>
              <a:buSzPts val="1350"/>
              <a:buFont typeface="DM Sans"/>
              <a:buChar char="✔"/>
            </a:pPr>
            <a:r>
              <a:rPr lang="es" sz="1350">
                <a:latin typeface="DM Sans"/>
                <a:ea typeface="DM Sans"/>
                <a:cs typeface="DM Sans"/>
                <a:sym typeface="DM Sans"/>
              </a:rPr>
              <a:t>Permite el control físico sobre su copia de seguridad en todo momento.</a:t>
            </a:r>
            <a:endParaRPr sz="1350">
              <a:latin typeface="DM Sans"/>
              <a:ea typeface="DM Sans"/>
              <a:cs typeface="DM Sans"/>
              <a:sym typeface="DM Sans"/>
            </a:endParaRPr>
          </a:p>
          <a:p>
            <a:pPr indent="-314325" lvl="0" marL="457200" rtl="0" algn="just">
              <a:spcBef>
                <a:spcPts val="1000"/>
              </a:spcBef>
              <a:spcAft>
                <a:spcPts val="1000"/>
              </a:spcAft>
              <a:buClr>
                <a:srgbClr val="EF89D2"/>
              </a:buClr>
              <a:buSzPts val="1350"/>
              <a:buFont typeface="DM Sans"/>
              <a:buChar char="✔"/>
            </a:pPr>
            <a:r>
              <a:rPr lang="es" sz="1350">
                <a:latin typeface="DM Sans"/>
                <a:ea typeface="DM Sans"/>
                <a:cs typeface="DM Sans"/>
                <a:sym typeface="DM Sans"/>
              </a:rPr>
              <a:t>Pueden ser viables para pequeñas empresas </a:t>
            </a:r>
            <a:endParaRPr sz="1350">
              <a:latin typeface="DM Sans"/>
              <a:ea typeface="DM Sans"/>
              <a:cs typeface="DM Sans"/>
              <a:sym typeface="DM Sans"/>
            </a:endParaRPr>
          </a:p>
        </p:txBody>
      </p:sp>
      <p:pic>
        <p:nvPicPr>
          <p:cNvPr id="183" name="Google Shape;183;p44"/>
          <p:cNvPicPr preferRelativeResize="0"/>
          <p:nvPr/>
        </p:nvPicPr>
        <p:blipFill>
          <a:blip r:embed="rId3">
            <a:alphaModFix/>
          </a:blip>
          <a:stretch>
            <a:fillRect/>
          </a:stretch>
        </p:blipFill>
        <p:spPr>
          <a:xfrm>
            <a:off x="1804704" y="2933057"/>
            <a:ext cx="1362058" cy="1344818"/>
          </a:xfrm>
          <a:prstGeom prst="rect">
            <a:avLst/>
          </a:prstGeom>
          <a:noFill/>
          <a:ln>
            <a:noFill/>
          </a:ln>
        </p:spPr>
      </p:pic>
      <p:pic>
        <p:nvPicPr>
          <p:cNvPr id="184" name="Google Shape;184;p44"/>
          <p:cNvPicPr preferRelativeResize="0"/>
          <p:nvPr/>
        </p:nvPicPr>
        <p:blipFill>
          <a:blip r:embed="rId4">
            <a:alphaModFix/>
          </a:blip>
          <a:stretch>
            <a:fillRect/>
          </a:stretch>
        </p:blipFill>
        <p:spPr>
          <a:xfrm>
            <a:off x="971900" y="1624050"/>
            <a:ext cx="2635600" cy="1306326"/>
          </a:xfrm>
          <a:prstGeom prst="rect">
            <a:avLst/>
          </a:prstGeom>
          <a:noFill/>
          <a:ln>
            <a:noFill/>
          </a:ln>
        </p:spPr>
      </p:pic>
      <p:pic>
        <p:nvPicPr>
          <p:cNvPr id="185" name="Google Shape;185;p44"/>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98"/>
          <p:cNvGrpSpPr/>
          <p:nvPr/>
        </p:nvGrpSpPr>
        <p:grpSpPr>
          <a:xfrm>
            <a:off x="4202551" y="905623"/>
            <a:ext cx="738900" cy="738900"/>
            <a:chOff x="7208351" y="2467173"/>
            <a:chExt cx="738900" cy="738900"/>
          </a:xfrm>
        </p:grpSpPr>
        <p:sp>
          <p:nvSpPr>
            <p:cNvPr id="640" name="Google Shape;640;p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9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42" name="Google Shape;642;p98"/>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Primera 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643" name="Google Shape;643;p98"/>
          <p:cNvSpPr txBox="1"/>
          <p:nvPr/>
        </p:nvSpPr>
        <p:spPr>
          <a:xfrm>
            <a:off x="987300" y="3129675"/>
            <a:ext cx="7169400" cy="209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Debes entregar </a:t>
            </a:r>
            <a:r>
              <a:rPr b="1" lang="es" sz="2000">
                <a:solidFill>
                  <a:srgbClr val="999999"/>
                </a:solidFill>
                <a:latin typeface="DM Sans"/>
                <a:ea typeface="DM Sans"/>
                <a:cs typeface="DM Sans"/>
                <a:sym typeface="DM Sans"/>
              </a:rPr>
              <a:t>Análisis de datos con Python</a:t>
            </a:r>
            <a:endParaRPr b="1" sz="2000">
              <a:solidFill>
                <a:srgbClr val="999999"/>
              </a:solidFill>
              <a:latin typeface="DM Sans"/>
              <a:ea typeface="DM Sans"/>
              <a:cs typeface="DM Sans"/>
              <a:sym typeface="DM Sans"/>
            </a:endParaRPr>
          </a:p>
          <a:p>
            <a:pPr indent="0" lvl="0" marL="0" rtl="0" algn="ctr">
              <a:spcBef>
                <a:spcPts val="0"/>
              </a:spcBef>
              <a:spcAft>
                <a:spcPts val="0"/>
              </a:spcAft>
              <a:buNone/>
            </a:pPr>
            <a:r>
              <a:rPr lang="es" sz="2000">
                <a:solidFill>
                  <a:srgbClr val="999999"/>
                </a:solidFill>
                <a:latin typeface="DM Sans"/>
                <a:ea typeface="DM Sans"/>
                <a:cs typeface="DM Sans"/>
                <a:sym typeface="DM Sans"/>
              </a:rPr>
              <a:t>correspondiente a la primera entrega de tu proyecto final.</a:t>
            </a:r>
            <a:endParaRPr sz="2000">
              <a:solidFill>
                <a:srgbClr val="999999"/>
              </a:solidFill>
              <a:latin typeface="DM Sans"/>
              <a:ea typeface="DM Sans"/>
              <a:cs typeface="DM Sans"/>
              <a:sym typeface="DM Sans"/>
            </a:endParaRPr>
          </a:p>
          <a:p>
            <a:pPr indent="0" lvl="0" marL="0" rtl="0" algn="ctr">
              <a:spcBef>
                <a:spcPts val="1000"/>
              </a:spcBef>
              <a:spcAft>
                <a:spcPts val="0"/>
              </a:spcAft>
              <a:buClr>
                <a:schemeClr val="dk1"/>
              </a:buClr>
              <a:buSzPts val="1100"/>
              <a:buFont typeface="Arial"/>
              <a:buNone/>
            </a:pPr>
            <a:r>
              <a:rPr lang="es" sz="1200">
                <a:solidFill>
                  <a:srgbClr val="999999"/>
                </a:solidFill>
                <a:latin typeface="DM Sans"/>
                <a:ea typeface="DM Sans"/>
                <a:cs typeface="DM Sans"/>
                <a:sym typeface="DM Sans"/>
              </a:rPr>
              <a:t>Crearán la notebook de un análisis exploratorio de datos sobre un problema a resolver para una industria, negocio o proyecto personal. La notebook contendrá un informe que detalle tus hipótesis primarias y secundarias, el código utilizado para probarlas y su posible resolución.</a:t>
            </a:r>
            <a:endParaRPr sz="1200">
              <a:solidFill>
                <a:srgbClr val="999999"/>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sz="2000">
              <a:solidFill>
                <a:srgbClr val="999999"/>
              </a:solidFill>
              <a:latin typeface="DM Sans"/>
              <a:ea typeface="DM Sans"/>
              <a:cs typeface="DM Sans"/>
              <a:sym typeface="DM Sans"/>
            </a:endParaRPr>
          </a:p>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9"/>
          <p:cNvSpPr txBox="1"/>
          <p:nvPr/>
        </p:nvSpPr>
        <p:spPr>
          <a:xfrm>
            <a:off x="475500" y="468275"/>
            <a:ext cx="69639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4000">
                <a:latin typeface="DM Sans"/>
                <a:ea typeface="DM Sans"/>
                <a:cs typeface="DM Sans"/>
                <a:sym typeface="DM Sans"/>
              </a:rPr>
              <a:t>Recordemos…</a:t>
            </a:r>
            <a:endParaRPr b="1" sz="4000">
              <a:latin typeface="DM Sans"/>
              <a:ea typeface="DM Sans"/>
              <a:cs typeface="DM Sans"/>
              <a:sym typeface="DM Sans"/>
            </a:endParaRPr>
          </a:p>
        </p:txBody>
      </p:sp>
      <p:pic>
        <p:nvPicPr>
          <p:cNvPr id="649" name="Google Shape;649;p99"/>
          <p:cNvPicPr preferRelativeResize="0"/>
          <p:nvPr/>
        </p:nvPicPr>
        <p:blipFill>
          <a:blip r:embed="rId3">
            <a:alphaModFix/>
          </a:blip>
          <a:stretch>
            <a:fillRect/>
          </a:stretch>
        </p:blipFill>
        <p:spPr>
          <a:xfrm>
            <a:off x="1090050" y="1594850"/>
            <a:ext cx="1243224" cy="1783374"/>
          </a:xfrm>
          <a:prstGeom prst="rect">
            <a:avLst/>
          </a:prstGeom>
          <a:noFill/>
          <a:ln>
            <a:noFill/>
          </a:ln>
        </p:spPr>
      </p:pic>
      <p:cxnSp>
        <p:nvCxnSpPr>
          <p:cNvPr id="650" name="Google Shape;650;p99"/>
          <p:cNvCxnSpPr>
            <a:stCxn id="651" idx="3"/>
            <a:endCxn id="652" idx="1"/>
          </p:cNvCxnSpPr>
          <p:nvPr/>
        </p:nvCxnSpPr>
        <p:spPr>
          <a:xfrm flipH="1" rot="10800000">
            <a:off x="3115225" y="1455725"/>
            <a:ext cx="971100" cy="2486700"/>
          </a:xfrm>
          <a:prstGeom prst="straightConnector1">
            <a:avLst/>
          </a:prstGeom>
          <a:noFill/>
          <a:ln cap="flat" cmpd="sng" w="9525">
            <a:solidFill>
              <a:schemeClr val="dk2"/>
            </a:solidFill>
            <a:prstDash val="solid"/>
            <a:round/>
            <a:headEnd len="med" w="med" type="none"/>
            <a:tailEnd len="med" w="med" type="triangle"/>
          </a:ln>
        </p:spPr>
      </p:cxnSp>
      <p:cxnSp>
        <p:nvCxnSpPr>
          <p:cNvPr id="653" name="Google Shape;653;p99"/>
          <p:cNvCxnSpPr>
            <a:stCxn id="651" idx="3"/>
            <a:endCxn id="654" idx="1"/>
          </p:cNvCxnSpPr>
          <p:nvPr/>
        </p:nvCxnSpPr>
        <p:spPr>
          <a:xfrm flipH="1" rot="10800000">
            <a:off x="3115225" y="2326025"/>
            <a:ext cx="971100" cy="1616400"/>
          </a:xfrm>
          <a:prstGeom prst="straightConnector1">
            <a:avLst/>
          </a:prstGeom>
          <a:noFill/>
          <a:ln cap="flat" cmpd="sng" w="9525">
            <a:solidFill>
              <a:schemeClr val="dk2"/>
            </a:solidFill>
            <a:prstDash val="solid"/>
            <a:round/>
            <a:headEnd len="med" w="med" type="none"/>
            <a:tailEnd len="med" w="med" type="triangle"/>
          </a:ln>
        </p:spPr>
      </p:cxnSp>
      <p:cxnSp>
        <p:nvCxnSpPr>
          <p:cNvPr id="655" name="Google Shape;655;p99"/>
          <p:cNvCxnSpPr>
            <a:stCxn id="651" idx="3"/>
            <a:endCxn id="656" idx="1"/>
          </p:cNvCxnSpPr>
          <p:nvPr/>
        </p:nvCxnSpPr>
        <p:spPr>
          <a:xfrm flipH="1" rot="10800000">
            <a:off x="3115225" y="3100025"/>
            <a:ext cx="971100" cy="842400"/>
          </a:xfrm>
          <a:prstGeom prst="straightConnector1">
            <a:avLst/>
          </a:prstGeom>
          <a:noFill/>
          <a:ln cap="flat" cmpd="sng" w="9525">
            <a:solidFill>
              <a:schemeClr val="dk2"/>
            </a:solidFill>
            <a:prstDash val="solid"/>
            <a:round/>
            <a:headEnd len="med" w="med" type="none"/>
            <a:tailEnd len="med" w="med" type="triangle"/>
          </a:ln>
        </p:spPr>
      </p:cxnSp>
      <p:sp>
        <p:nvSpPr>
          <p:cNvPr id="651" name="Google Shape;651;p99"/>
          <p:cNvSpPr/>
          <p:nvPr/>
        </p:nvSpPr>
        <p:spPr>
          <a:xfrm>
            <a:off x="578425" y="3592325"/>
            <a:ext cx="2536800" cy="700200"/>
          </a:xfrm>
          <a:prstGeom prst="rect">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latin typeface="DM Sans"/>
                <a:ea typeface="DM Sans"/>
                <a:cs typeface="DM Sans"/>
                <a:sym typeface="DM Sans"/>
              </a:rPr>
              <a:t>Clase 19</a:t>
            </a:r>
            <a:endParaRPr b="1" sz="1300">
              <a:latin typeface="DM Sans"/>
              <a:ea typeface="DM Sans"/>
              <a:cs typeface="DM Sans"/>
              <a:sym typeface="DM Sans"/>
            </a:endParaRPr>
          </a:p>
          <a:p>
            <a:pPr indent="0" lvl="0" marL="0" rtl="0" algn="ctr">
              <a:spcBef>
                <a:spcPts val="0"/>
              </a:spcBef>
              <a:spcAft>
                <a:spcPts val="0"/>
              </a:spcAft>
              <a:buNone/>
            </a:pPr>
            <a:r>
              <a:rPr b="1" lang="es" sz="1300">
                <a:latin typeface="DM Sans"/>
                <a:ea typeface="DM Sans"/>
                <a:cs typeface="DM Sans"/>
                <a:sym typeface="DM Sans"/>
              </a:rPr>
              <a:t>Estructurando un proyecto de DS-III</a:t>
            </a:r>
            <a:endParaRPr b="1" sz="1300">
              <a:latin typeface="DM Sans"/>
              <a:ea typeface="DM Sans"/>
              <a:cs typeface="DM Sans"/>
              <a:sym typeface="DM Sans"/>
            </a:endParaRPr>
          </a:p>
        </p:txBody>
      </p:sp>
      <p:sp>
        <p:nvSpPr>
          <p:cNvPr id="652" name="Google Shape;652;p99"/>
          <p:cNvSpPr/>
          <p:nvPr/>
        </p:nvSpPr>
        <p:spPr>
          <a:xfrm>
            <a:off x="4086400" y="1224950"/>
            <a:ext cx="2813700" cy="461400"/>
          </a:xfrm>
          <a:prstGeom prst="rect">
            <a:avLst/>
          </a:prstGeom>
          <a:solidFill>
            <a:srgbClr val="E8E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300">
                <a:latin typeface="DM Sans"/>
                <a:ea typeface="DM Sans"/>
                <a:cs typeface="DM Sans"/>
                <a:sym typeface="DM Sans"/>
              </a:rPr>
              <a:t>Aplicamos Feature Selection</a:t>
            </a:r>
            <a:endParaRPr sz="1300">
              <a:latin typeface="DM Sans"/>
              <a:ea typeface="DM Sans"/>
              <a:cs typeface="DM Sans"/>
              <a:sym typeface="DM Sans"/>
            </a:endParaRPr>
          </a:p>
        </p:txBody>
      </p:sp>
      <p:sp>
        <p:nvSpPr>
          <p:cNvPr id="654" name="Google Shape;654;p99"/>
          <p:cNvSpPr/>
          <p:nvPr/>
        </p:nvSpPr>
        <p:spPr>
          <a:xfrm>
            <a:off x="4086400" y="2095425"/>
            <a:ext cx="2813700" cy="461400"/>
          </a:xfrm>
          <a:prstGeom prst="rect">
            <a:avLst/>
          </a:prstGeom>
          <a:solidFill>
            <a:srgbClr val="E8E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300">
                <a:latin typeface="DM Sans"/>
                <a:ea typeface="DM Sans"/>
                <a:cs typeface="DM Sans"/>
                <a:sym typeface="DM Sans"/>
              </a:rPr>
              <a:t>Elegimos un algoritmo de Machine Learning </a:t>
            </a:r>
            <a:endParaRPr sz="1300">
              <a:latin typeface="DM Sans"/>
              <a:ea typeface="DM Sans"/>
              <a:cs typeface="DM Sans"/>
              <a:sym typeface="DM Sans"/>
            </a:endParaRPr>
          </a:p>
        </p:txBody>
      </p:sp>
      <p:sp>
        <p:nvSpPr>
          <p:cNvPr id="656" name="Google Shape;656;p99"/>
          <p:cNvSpPr/>
          <p:nvPr/>
        </p:nvSpPr>
        <p:spPr>
          <a:xfrm>
            <a:off x="4086400" y="2857000"/>
            <a:ext cx="2813700" cy="486300"/>
          </a:xfrm>
          <a:prstGeom prst="rect">
            <a:avLst/>
          </a:prstGeom>
          <a:solidFill>
            <a:srgbClr val="E8E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300">
                <a:latin typeface="DM Sans"/>
                <a:ea typeface="DM Sans"/>
                <a:cs typeface="DM Sans"/>
                <a:sym typeface="DM Sans"/>
              </a:rPr>
              <a:t>Evaluamos el desempeño del algoritmo elegido</a:t>
            </a:r>
            <a:endParaRPr sz="1300">
              <a:latin typeface="DM Sans"/>
              <a:ea typeface="DM Sans"/>
              <a:cs typeface="DM Sans"/>
              <a:sym typeface="DM Sans"/>
            </a:endParaRPr>
          </a:p>
        </p:txBody>
      </p:sp>
      <p:sp>
        <p:nvSpPr>
          <p:cNvPr id="657" name="Google Shape;657;p99"/>
          <p:cNvSpPr/>
          <p:nvPr/>
        </p:nvSpPr>
        <p:spPr>
          <a:xfrm>
            <a:off x="5307313" y="3479163"/>
            <a:ext cx="424200" cy="647700"/>
          </a:xfrm>
          <a:prstGeom prst="downArrow">
            <a:avLst>
              <a:gd fmla="val 50000" name="adj1"/>
              <a:gd fmla="val 50000" name="adj2"/>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9"/>
          <p:cNvSpPr/>
          <p:nvPr/>
        </p:nvSpPr>
        <p:spPr>
          <a:xfrm>
            <a:off x="4089975" y="4153850"/>
            <a:ext cx="2813700" cy="405300"/>
          </a:xfrm>
          <a:prstGeom prst="rect">
            <a:avLst/>
          </a:prstGeom>
          <a:solidFill>
            <a:srgbClr val="E8E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300">
                <a:latin typeface="DM Sans"/>
                <a:ea typeface="DM Sans"/>
                <a:cs typeface="DM Sans"/>
                <a:sym typeface="DM Sans"/>
              </a:rPr>
              <a:t>Obtención de conclusiones con base en resultados obtenidos</a:t>
            </a:r>
            <a:endParaRPr sz="1300">
              <a:latin typeface="DM Sans"/>
              <a:ea typeface="DM Sans"/>
              <a:cs typeface="DM Sans"/>
              <a:sym typeface="DM Sans"/>
            </a:endParaRPr>
          </a:p>
        </p:txBody>
      </p:sp>
      <p:sp>
        <p:nvSpPr>
          <p:cNvPr id="659" name="Google Shape;659;p99"/>
          <p:cNvSpPr/>
          <p:nvPr/>
        </p:nvSpPr>
        <p:spPr>
          <a:xfrm>
            <a:off x="6985775" y="4097675"/>
            <a:ext cx="713700" cy="461400"/>
          </a:xfrm>
          <a:prstGeom prst="rightArrow">
            <a:avLst>
              <a:gd fmla="val 50000" name="adj1"/>
              <a:gd fmla="val 50000" name="adj2"/>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99"/>
          <p:cNvPicPr preferRelativeResize="0"/>
          <p:nvPr/>
        </p:nvPicPr>
        <p:blipFill>
          <a:blip r:embed="rId4">
            <a:alphaModFix/>
          </a:blip>
          <a:stretch>
            <a:fillRect/>
          </a:stretch>
        </p:blipFill>
        <p:spPr>
          <a:xfrm>
            <a:off x="7778937" y="2649077"/>
            <a:ext cx="780199" cy="844703"/>
          </a:xfrm>
          <a:prstGeom prst="rect">
            <a:avLst/>
          </a:prstGeom>
          <a:noFill/>
          <a:ln>
            <a:noFill/>
          </a:ln>
        </p:spPr>
      </p:pic>
      <p:pic>
        <p:nvPicPr>
          <p:cNvPr id="661" name="Google Shape;661;p99"/>
          <p:cNvPicPr preferRelativeResize="0"/>
          <p:nvPr/>
        </p:nvPicPr>
        <p:blipFill>
          <a:blip r:embed="rId5">
            <a:alphaModFix/>
          </a:blip>
          <a:stretch>
            <a:fillRect/>
          </a:stretch>
        </p:blipFill>
        <p:spPr>
          <a:xfrm>
            <a:off x="7639525" y="792500"/>
            <a:ext cx="953276" cy="1032069"/>
          </a:xfrm>
          <a:prstGeom prst="rect">
            <a:avLst/>
          </a:prstGeom>
          <a:noFill/>
          <a:ln>
            <a:noFill/>
          </a:ln>
        </p:spPr>
      </p:pic>
      <p:pic>
        <p:nvPicPr>
          <p:cNvPr id="662" name="Google Shape;662;p99"/>
          <p:cNvPicPr preferRelativeResize="0"/>
          <p:nvPr/>
        </p:nvPicPr>
        <p:blipFill>
          <a:blip r:embed="rId6">
            <a:alphaModFix/>
          </a:blip>
          <a:stretch>
            <a:fillRect/>
          </a:stretch>
        </p:blipFill>
        <p:spPr>
          <a:xfrm>
            <a:off x="7745226" y="3592332"/>
            <a:ext cx="847586" cy="917643"/>
          </a:xfrm>
          <a:prstGeom prst="rect">
            <a:avLst/>
          </a:prstGeom>
          <a:noFill/>
          <a:ln>
            <a:noFill/>
          </a:ln>
        </p:spPr>
      </p:pic>
      <p:pic>
        <p:nvPicPr>
          <p:cNvPr id="663" name="Google Shape;663;p99"/>
          <p:cNvPicPr preferRelativeResize="0"/>
          <p:nvPr/>
        </p:nvPicPr>
        <p:blipFill>
          <a:blip r:embed="rId7">
            <a:alphaModFix/>
          </a:blip>
          <a:stretch>
            <a:fillRect/>
          </a:stretch>
        </p:blipFill>
        <p:spPr>
          <a:xfrm>
            <a:off x="7726051" y="1903788"/>
            <a:ext cx="780200" cy="844686"/>
          </a:xfrm>
          <a:prstGeom prst="rect">
            <a:avLst/>
          </a:prstGeom>
          <a:noFill/>
          <a:ln>
            <a:noFill/>
          </a:ln>
        </p:spPr>
      </p:pic>
      <p:pic>
        <p:nvPicPr>
          <p:cNvPr id="664" name="Google Shape;664;p99"/>
          <p:cNvPicPr preferRelativeResize="0"/>
          <p:nvPr/>
        </p:nvPicPr>
        <p:blipFill>
          <a:blip r:embed="rId8">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pSp>
        <p:nvGrpSpPr>
          <p:cNvPr id="669" name="Google Shape;669;p100"/>
          <p:cNvGrpSpPr/>
          <p:nvPr/>
        </p:nvGrpSpPr>
        <p:grpSpPr>
          <a:xfrm>
            <a:off x="457356" y="468297"/>
            <a:ext cx="431074" cy="431074"/>
            <a:chOff x="7208351" y="2467173"/>
            <a:chExt cx="738900" cy="738900"/>
          </a:xfrm>
        </p:grpSpPr>
        <p:sp>
          <p:nvSpPr>
            <p:cNvPr id="670" name="Google Shape;670;p10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1" name="Google Shape;671;p10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72" name="Google Shape;672;p10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Análisis de datos con Python</a:t>
            </a:r>
            <a:endParaRPr b="1" sz="4000">
              <a:solidFill>
                <a:schemeClr val="dk1"/>
              </a:solidFill>
              <a:latin typeface="DM Sans"/>
              <a:ea typeface="DM Sans"/>
              <a:cs typeface="DM Sans"/>
              <a:sym typeface="DM Sans"/>
            </a:endParaRPr>
          </a:p>
        </p:txBody>
      </p:sp>
      <p:pic>
        <p:nvPicPr>
          <p:cNvPr id="673" name="Google Shape;673;p10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74" name="Google Shape;674;p10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75" name="Google Shape;675;p100"/>
          <p:cNvSpPr txBox="1"/>
          <p:nvPr/>
        </p:nvSpPr>
        <p:spPr>
          <a:xfrm>
            <a:off x="4527575" y="1908175"/>
            <a:ext cx="3834600" cy="25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Link a repositorio de Github o documento de Jupyter.</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El archivo debe tener el nombre “PrimeraEntrega+Apellido(s).ipynb”</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Las entregas se hacen individualmente a través de la plataforma.</a:t>
            </a:r>
            <a:endParaRPr sz="1350">
              <a:solidFill>
                <a:srgbClr val="999999"/>
              </a:solidFill>
              <a:latin typeface="DM Sans"/>
              <a:ea typeface="DM Sans"/>
              <a:cs typeface="DM Sans"/>
              <a:sym typeface="DM Sans"/>
            </a:endParaRPr>
          </a:p>
          <a:p>
            <a:pPr indent="0" lvl="0" marL="457200" rtl="0" algn="l">
              <a:spcBef>
                <a:spcPts val="800"/>
              </a:spcBef>
              <a:spcAft>
                <a:spcPts val="800"/>
              </a:spcAft>
              <a:buNone/>
            </a:pPr>
            <a:r>
              <a:t/>
            </a:r>
            <a:endParaRPr sz="1350">
              <a:solidFill>
                <a:srgbClr val="999999"/>
              </a:solidFill>
              <a:latin typeface="DM Sans"/>
              <a:ea typeface="DM Sans"/>
              <a:cs typeface="DM Sans"/>
              <a:sym typeface="DM Sans"/>
            </a:endParaRPr>
          </a:p>
        </p:txBody>
      </p:sp>
      <p:sp>
        <p:nvSpPr>
          <p:cNvPr id="676" name="Google Shape;676;p100"/>
          <p:cNvSpPr txBox="1"/>
          <p:nvPr/>
        </p:nvSpPr>
        <p:spPr>
          <a:xfrm>
            <a:off x="457350" y="1908175"/>
            <a:ext cx="3834600" cy="221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Objetivos generales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Estructurar un problema en función de múltiples, pero simples preguntas/hipótesis a responder</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Analizar datos tabulares (e.g excel, csv, etc)  usando Python</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Utilizar modelos de Machine Learning con Python</a:t>
            </a:r>
            <a:endParaRPr sz="1350">
              <a:solidFill>
                <a:srgbClr val="999999"/>
              </a:solidFill>
              <a:latin typeface="DM Sans"/>
              <a:ea typeface="DM Sans"/>
              <a:cs typeface="DM Sans"/>
              <a:sym typeface="DM Sans"/>
            </a:endParaRPr>
          </a:p>
          <a:p>
            <a:pPr indent="0" lvl="0" marL="457200" rtl="0" algn="l">
              <a:spcBef>
                <a:spcPts val="800"/>
              </a:spcBef>
              <a:spcAft>
                <a:spcPts val="800"/>
              </a:spcAft>
              <a:buNone/>
            </a:pPr>
            <a:r>
              <a:t/>
            </a:r>
            <a:endParaRPr sz="1350" u="sng">
              <a:solidFill>
                <a:srgbClr val="83AEFB"/>
              </a:solidFill>
              <a:latin typeface="DM Sans"/>
              <a:ea typeface="DM Sans"/>
              <a:cs typeface="DM Sans"/>
              <a:sym typeface="DM Sans"/>
            </a:endParaRPr>
          </a:p>
        </p:txBody>
      </p:sp>
      <p:sp>
        <p:nvSpPr>
          <p:cNvPr id="677" name="Google Shape;677;p10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grpSp>
        <p:nvGrpSpPr>
          <p:cNvPr id="682" name="Google Shape;682;p101"/>
          <p:cNvGrpSpPr/>
          <p:nvPr/>
        </p:nvGrpSpPr>
        <p:grpSpPr>
          <a:xfrm>
            <a:off x="457356" y="468297"/>
            <a:ext cx="431074" cy="431074"/>
            <a:chOff x="7208351" y="2467173"/>
            <a:chExt cx="738900" cy="738900"/>
          </a:xfrm>
        </p:grpSpPr>
        <p:sp>
          <p:nvSpPr>
            <p:cNvPr id="683" name="Google Shape;683;p10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10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85" name="Google Shape;685;p10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686" name="Google Shape;686;p10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87" name="Google Shape;687;p10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88" name="Google Shape;688;p101"/>
          <p:cNvSpPr txBox="1"/>
          <p:nvPr/>
        </p:nvSpPr>
        <p:spPr>
          <a:xfrm>
            <a:off x="457350" y="1908175"/>
            <a:ext cx="5607600" cy="2758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El modelo de Jupyter Notebook debe contener</a:t>
            </a:r>
            <a:endParaRPr b="1" sz="1350">
              <a:latin typeface="DM Sans"/>
              <a:ea typeface="DM Sans"/>
              <a:cs typeface="DM Sans"/>
              <a:sym typeface="DM Sans"/>
            </a:endParaRPr>
          </a:p>
          <a:p>
            <a:pPr indent="0" lvl="0" marL="0" rtl="0" algn="l">
              <a:lnSpc>
                <a:spcPct val="30000"/>
              </a:lnSpc>
              <a:spcBef>
                <a:spcPts val="1000"/>
              </a:spcBef>
              <a:spcAft>
                <a:spcPts val="0"/>
              </a:spcAft>
              <a:buNone/>
            </a:pPr>
            <a:r>
              <a:t/>
            </a:r>
            <a:endParaRPr b="1"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Abstracto con motivación y audiencia: Descripción de alto nivel de lo que lo motiva a analizar los datos elegidos y que tipo de audiencia se podría beneficiar de este análisis</a:t>
            </a:r>
            <a:endParaRPr sz="1350">
              <a:solidFill>
                <a:srgbClr val="999999"/>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Preguntas/Hipótesis que queremos responder mediante el análisis de datos</a:t>
            </a:r>
            <a:endParaRPr sz="1350">
              <a:solidFill>
                <a:srgbClr val="999999"/>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Estructura acorde.</a:t>
            </a:r>
            <a:endParaRPr sz="1350">
              <a:solidFill>
                <a:srgbClr val="999999"/>
              </a:solidFill>
              <a:latin typeface="DM Sans"/>
              <a:ea typeface="DM Sans"/>
              <a:cs typeface="DM Sans"/>
              <a:sym typeface="DM Sans"/>
            </a:endParaRPr>
          </a:p>
          <a:p>
            <a:pPr indent="-314325" lvl="0" marL="457200" rtl="0" algn="l">
              <a:spcBef>
                <a:spcPts val="1000"/>
              </a:spcBef>
              <a:spcAft>
                <a:spcPts val="1000"/>
              </a:spcAft>
              <a:buClr>
                <a:srgbClr val="EA90FF"/>
              </a:buClr>
              <a:buSzPts val="1350"/>
              <a:buFont typeface="DM Sans"/>
              <a:buChar char="✓"/>
            </a:pPr>
            <a:r>
              <a:rPr lang="es" sz="1350">
                <a:solidFill>
                  <a:srgbClr val="999999"/>
                </a:solidFill>
                <a:latin typeface="DM Sans"/>
                <a:ea typeface="DM Sans"/>
                <a:cs typeface="DM Sans"/>
                <a:sym typeface="DM Sans"/>
              </a:rPr>
              <a:t>Análisis Exploratorio de datos (EDA): Análisis descriptivo de los datos mediante visualizaciones mediante el análisis de datos</a:t>
            </a:r>
            <a:endParaRPr sz="1350" u="sng">
              <a:solidFill>
                <a:srgbClr val="83AEFB"/>
              </a:solidFill>
              <a:latin typeface="DM Sans"/>
              <a:ea typeface="DM Sans"/>
              <a:cs typeface="DM Sans"/>
              <a:sym typeface="DM Sans"/>
            </a:endParaRPr>
          </a:p>
        </p:txBody>
      </p:sp>
      <p:sp>
        <p:nvSpPr>
          <p:cNvPr id="689" name="Google Shape;689;p101"/>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1"/>
          <p:cNvSpPr txBox="1"/>
          <p:nvPr/>
        </p:nvSpPr>
        <p:spPr>
          <a:xfrm>
            <a:off x="6479425" y="2632050"/>
            <a:ext cx="1715400" cy="39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s" sz="1350" u="sng">
                <a:solidFill>
                  <a:schemeClr val="hlink"/>
                </a:solidFill>
                <a:latin typeface="DM Sans"/>
                <a:ea typeface="DM Sans"/>
                <a:cs typeface="DM Sans"/>
                <a:sym typeface="DM Sans"/>
                <a:hlinkClick r:id="rId5"/>
              </a:rPr>
              <a:t>Video explicativo</a:t>
            </a:r>
            <a:endParaRPr sz="1350" u="sng">
              <a:solidFill>
                <a:srgbClr val="83AEFB"/>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0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0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01" name="Google Shape;701;p103"/>
          <p:cNvSpPr txBox="1"/>
          <p:nvPr/>
        </p:nvSpPr>
        <p:spPr>
          <a:xfrm>
            <a:off x="2109143" y="2502363"/>
            <a:ext cx="49257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Herramientas de Cloud Computing, de Big Data y ETL</a:t>
            </a:r>
            <a:endParaRPr sz="1350">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0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105"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5"/>
          <p:cNvSpPr txBox="1"/>
          <p:nvPr/>
        </p:nvSpPr>
        <p:spPr>
          <a:xfrm>
            <a:off x="555069" y="977122"/>
            <a:ext cx="8022600" cy="5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0"/>
              </a:spcAft>
              <a:buNone/>
            </a:pPr>
            <a:r>
              <a:t/>
            </a:r>
            <a:endParaRPr b="0" i="0" sz="1800" u="none" cap="none" strike="noStrike">
              <a:solidFill>
                <a:srgbClr val="000000"/>
              </a:solidFill>
              <a:latin typeface="Anton"/>
              <a:ea typeface="Anton"/>
              <a:cs typeface="Anton"/>
              <a:sym typeface="Anton"/>
            </a:endParaRPr>
          </a:p>
        </p:txBody>
      </p:sp>
      <p:sp>
        <p:nvSpPr>
          <p:cNvPr id="191" name="Google Shape;191;p45"/>
          <p:cNvSpPr txBox="1"/>
          <p:nvPr/>
        </p:nvSpPr>
        <p:spPr>
          <a:xfrm>
            <a:off x="1751149" y="328399"/>
            <a:ext cx="675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t/>
            </a:r>
            <a:endParaRPr b="1" i="0" sz="3600" u="none" cap="none" strike="noStrike">
              <a:solidFill>
                <a:srgbClr val="101010"/>
              </a:solidFill>
              <a:latin typeface="Arial"/>
              <a:ea typeface="Arial"/>
              <a:cs typeface="Arial"/>
              <a:sym typeface="Arial"/>
            </a:endParaRPr>
          </a:p>
        </p:txBody>
      </p:sp>
      <p:sp>
        <p:nvSpPr>
          <p:cNvPr id="192" name="Google Shape;192;p45"/>
          <p:cNvSpPr txBox="1"/>
          <p:nvPr/>
        </p:nvSpPr>
        <p:spPr>
          <a:xfrm>
            <a:off x="555075" y="526775"/>
            <a:ext cx="94041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Ventajas y desventajas In-House</a:t>
            </a:r>
            <a:endParaRPr b="1" sz="4000" u="none" cap="none" strike="noStrike">
              <a:solidFill>
                <a:srgbClr val="000000"/>
              </a:solidFill>
              <a:latin typeface="DM Sans"/>
              <a:ea typeface="DM Sans"/>
              <a:cs typeface="DM Sans"/>
              <a:sym typeface="DM Sans"/>
            </a:endParaRPr>
          </a:p>
        </p:txBody>
      </p:sp>
      <p:graphicFrame>
        <p:nvGraphicFramePr>
          <p:cNvPr id="193" name="Google Shape;193;p45"/>
          <p:cNvGraphicFramePr/>
          <p:nvPr/>
        </p:nvGraphicFramePr>
        <p:xfrm>
          <a:off x="735525" y="1339635"/>
          <a:ext cx="3000000" cy="3000000"/>
        </p:xfrm>
        <a:graphic>
          <a:graphicData uri="http://schemas.openxmlformats.org/drawingml/2006/table">
            <a:tbl>
              <a:tblPr>
                <a:noFill/>
                <a:tableStyleId>{2A1A2650-20A9-4266-8855-922855B38C94}</a:tableStyleId>
              </a:tblPr>
              <a:tblGrid>
                <a:gridCol w="3836475"/>
                <a:gridCol w="3836475"/>
              </a:tblGrid>
              <a:tr h="348625">
                <a:tc>
                  <a:txBody>
                    <a:bodyPr/>
                    <a:lstStyle/>
                    <a:p>
                      <a:pPr indent="0" lvl="0" marL="0" rtl="0" algn="ctr">
                        <a:spcBef>
                          <a:spcPts val="0"/>
                        </a:spcBef>
                        <a:spcAft>
                          <a:spcPts val="0"/>
                        </a:spcAft>
                        <a:buNone/>
                      </a:pPr>
                      <a:r>
                        <a:rPr b="1" lang="es" sz="1200">
                          <a:latin typeface="DM Sans"/>
                          <a:ea typeface="DM Sans"/>
                          <a:cs typeface="DM Sans"/>
                          <a:sym typeface="DM Sans"/>
                        </a:rPr>
                        <a:t>Ventajas</a:t>
                      </a:r>
                      <a:endParaRPr b="1" sz="1200">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200">
                          <a:latin typeface="DM Sans"/>
                          <a:ea typeface="DM Sans"/>
                          <a:cs typeface="DM Sans"/>
                          <a:sym typeface="DM Sans"/>
                        </a:rPr>
                        <a:t>Desventajas</a:t>
                      </a:r>
                      <a:endParaRPr b="1" sz="1200">
                        <a:latin typeface="DM Sans"/>
                        <a:ea typeface="DM Sans"/>
                        <a:cs typeface="DM Sans"/>
                        <a:sym typeface="DM Sans"/>
                      </a:endParaRPr>
                    </a:p>
                  </a:txBody>
                  <a:tcPr marT="91425" marB="91425" marR="91425" marL="91425">
                    <a:solidFill>
                      <a:srgbClr val="EAFF6A"/>
                    </a:solidFill>
                  </a:tcPr>
                </a:tc>
              </a:tr>
              <a:tr h="522950">
                <a:tc>
                  <a:txBody>
                    <a:bodyPr/>
                    <a:lstStyle/>
                    <a:p>
                      <a:pPr indent="0" lvl="0" marL="0" rtl="0" algn="l">
                        <a:spcBef>
                          <a:spcPts val="0"/>
                        </a:spcBef>
                        <a:spcAft>
                          <a:spcPts val="0"/>
                        </a:spcAft>
                        <a:buNone/>
                      </a:pPr>
                      <a:r>
                        <a:rPr lang="es" sz="1200">
                          <a:latin typeface="DM Sans"/>
                          <a:ea typeface="DM Sans"/>
                          <a:cs typeface="DM Sans"/>
                          <a:sym typeface="DM Sans"/>
                        </a:rPr>
                        <a:t>Seguridad. Manejo de datos sensibles sin terceros</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Requiere de grandes inversiones iniciales para infraestructura y hardware</a:t>
                      </a:r>
                      <a:endParaRPr sz="1200">
                        <a:latin typeface="DM Sans"/>
                        <a:ea typeface="DM Sans"/>
                        <a:cs typeface="DM Sans"/>
                        <a:sym typeface="DM Sans"/>
                      </a:endParaRPr>
                    </a:p>
                  </a:txBody>
                  <a:tcPr marT="91425" marB="91425" marR="91425" marL="91425"/>
                </a:tc>
              </a:tr>
              <a:tr h="522950">
                <a:tc>
                  <a:txBody>
                    <a:bodyPr/>
                    <a:lstStyle/>
                    <a:p>
                      <a:pPr indent="0" lvl="0" marL="0" rtl="0" algn="l">
                        <a:spcBef>
                          <a:spcPts val="0"/>
                        </a:spcBef>
                        <a:spcAft>
                          <a:spcPts val="0"/>
                        </a:spcAft>
                        <a:buNone/>
                      </a:pPr>
                      <a:r>
                        <a:rPr lang="es" sz="1200">
                          <a:latin typeface="DM Sans"/>
                          <a:ea typeface="DM Sans"/>
                          <a:cs typeface="DM Sans"/>
                          <a:sym typeface="DM Sans"/>
                        </a:rPr>
                        <a:t>Sin tantos gastos fijos (pago a terceros por servicio)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Gastos variables por consumo y espacio además de mantenimiento</a:t>
                      </a:r>
                      <a:endParaRPr sz="1200">
                        <a:latin typeface="DM Sans"/>
                        <a:ea typeface="DM Sans"/>
                        <a:cs typeface="DM Sans"/>
                        <a:sym typeface="DM Sans"/>
                      </a:endParaRPr>
                    </a:p>
                  </a:txBody>
                  <a:tcPr marT="91425" marB="91425" marR="91425" marL="91425"/>
                </a:tc>
              </a:tr>
              <a:tr h="522950">
                <a:tc>
                  <a:txBody>
                    <a:bodyPr/>
                    <a:lstStyle/>
                    <a:p>
                      <a:pPr indent="0" lvl="0" marL="0" rtl="0" algn="l">
                        <a:spcBef>
                          <a:spcPts val="0"/>
                        </a:spcBef>
                        <a:spcAft>
                          <a:spcPts val="0"/>
                        </a:spcAft>
                        <a:buNone/>
                      </a:pPr>
                      <a:r>
                        <a:rPr lang="es" sz="1200">
                          <a:latin typeface="DM Sans"/>
                          <a:ea typeface="DM Sans"/>
                          <a:cs typeface="DM Sans"/>
                          <a:sym typeface="DM Sans"/>
                        </a:rPr>
                        <a:t>Posibilidad de </a:t>
                      </a:r>
                      <a:r>
                        <a:rPr lang="es" sz="1200">
                          <a:latin typeface="DM Sans"/>
                          <a:ea typeface="DM Sans"/>
                          <a:cs typeface="DM Sans"/>
                          <a:sym typeface="DM Sans"/>
                        </a:rPr>
                        <a:t>autogestión</a:t>
                      </a:r>
                      <a:r>
                        <a:rPr lang="es" sz="1200">
                          <a:latin typeface="DM Sans"/>
                          <a:ea typeface="DM Sans"/>
                          <a:cs typeface="DM Sans"/>
                          <a:sym typeface="DM Sans"/>
                        </a:rPr>
                        <a:t> dentro de la </a:t>
                      </a:r>
                      <a:r>
                        <a:rPr lang="es" sz="1200">
                          <a:latin typeface="DM Sans"/>
                          <a:ea typeface="DM Sans"/>
                          <a:cs typeface="DM Sans"/>
                          <a:sym typeface="DM Sans"/>
                        </a:rPr>
                        <a:t>compañía</a:t>
                      </a:r>
                      <a:r>
                        <a:rPr lang="es" sz="1200">
                          <a:latin typeface="DM Sans"/>
                          <a:ea typeface="DM Sans"/>
                          <a:cs typeface="DM Sans"/>
                          <a:sym typeface="DM Sans"/>
                        </a:rPr>
                        <a:t>.</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Tiene una carga máxima (capacidad de procesamiento)</a:t>
                      </a:r>
                      <a:endParaRPr sz="1200">
                        <a:latin typeface="DM Sans"/>
                        <a:ea typeface="DM Sans"/>
                        <a:cs typeface="DM Sans"/>
                        <a:sym typeface="DM Sans"/>
                      </a:endParaRPr>
                    </a:p>
                  </a:txBody>
                  <a:tcPr marT="91425" marB="91425" marR="91425" marL="91425"/>
                </a:tc>
              </a:tr>
              <a:tr h="522950">
                <a:tc>
                  <a:txBody>
                    <a:bodyPr/>
                    <a:lstStyle/>
                    <a:p>
                      <a:pPr indent="0" lvl="0" marL="0" rtl="0" algn="l">
                        <a:spcBef>
                          <a:spcPts val="0"/>
                        </a:spcBef>
                        <a:spcAft>
                          <a:spcPts val="0"/>
                        </a:spcAft>
                        <a:buNone/>
                      </a:pPr>
                      <a:r>
                        <a:rPr lang="es" sz="1200">
                          <a:latin typeface="DM Sans"/>
                          <a:ea typeface="DM Sans"/>
                          <a:cs typeface="DM Sans"/>
                          <a:sym typeface="DM Sans"/>
                        </a:rPr>
                        <a:t>No requiere de conexión a Internet (no es limitante velocidad de conexión)</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Requiere de personal capacitado para resolver problemas</a:t>
                      </a:r>
                      <a:endParaRPr sz="1200">
                        <a:latin typeface="DM Sans"/>
                        <a:ea typeface="DM Sans"/>
                        <a:cs typeface="DM Sans"/>
                        <a:sym typeface="DM Sans"/>
                      </a:endParaRPr>
                    </a:p>
                  </a:txBody>
                  <a:tcPr marT="91425" marB="91425" marR="91425" marL="91425"/>
                </a:tc>
              </a:tr>
              <a:tr h="583400">
                <a:tc>
                  <a:txBody>
                    <a:bodyPr/>
                    <a:lstStyle/>
                    <a:p>
                      <a:pPr indent="0" lvl="0" marL="0" rtl="0" algn="l">
                        <a:spcBef>
                          <a:spcPts val="0"/>
                        </a:spcBef>
                        <a:spcAft>
                          <a:spcPts val="0"/>
                        </a:spcAft>
                        <a:buNone/>
                      </a:pPr>
                      <a:r>
                        <a:rPr lang="es" sz="1200">
                          <a:latin typeface="DM Sans"/>
                          <a:ea typeface="DM Sans"/>
                          <a:cs typeface="DM Sans"/>
                          <a:sym typeface="DM Sans"/>
                        </a:rPr>
                        <a:t>Hay control sobre la infraestructura (control de acuerdo a las necesidades)</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Pierde flexibilidad (acceso remoto) además de ser susceptible a perdida de datos (daños estructura)</a:t>
                      </a:r>
                      <a:endParaRPr sz="1200">
                        <a:latin typeface="DM Sans"/>
                        <a:ea typeface="DM Sans"/>
                        <a:cs typeface="DM Sans"/>
                        <a:sym typeface="DM Sans"/>
                      </a:endParaRPr>
                    </a:p>
                  </a:txBody>
                  <a:tcPr marT="91425" marB="91425" marR="91425" marL="91425"/>
                </a:tc>
              </a:tr>
            </a:tbl>
          </a:graphicData>
        </a:graphic>
      </p:graphicFrame>
      <p:sp>
        <p:nvSpPr>
          <p:cNvPr id="194" name="Google Shape;194;p45"/>
          <p:cNvSpPr txBox="1"/>
          <p:nvPr/>
        </p:nvSpPr>
        <p:spPr>
          <a:xfrm>
            <a:off x="475500" y="4598238"/>
            <a:ext cx="715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dk2"/>
                </a:solidFill>
                <a:latin typeface="Helvetica Neue"/>
                <a:ea typeface="Helvetica Neue"/>
                <a:cs typeface="Helvetica Neue"/>
                <a:sym typeface="Helvetica Neue"/>
              </a:rPr>
              <a:t>Fuente: </a:t>
            </a:r>
            <a:r>
              <a:rPr lang="es" sz="1100">
                <a:solidFill>
                  <a:schemeClr val="dk2"/>
                </a:solidFill>
                <a:latin typeface="Helvetica Neue"/>
                <a:ea typeface="Helvetica Neue"/>
                <a:cs typeface="Helvetica Neue"/>
                <a:sym typeface="Helvetica Neue"/>
              </a:rPr>
              <a:t> Kharb L. et al. (2018. A Comprehensive Study of Security in Cloud Computing) </a:t>
            </a:r>
            <a:endParaRPr sz="1100">
              <a:solidFill>
                <a:schemeClr val="dk2"/>
              </a:solidFill>
              <a:latin typeface="Helvetica Neue"/>
              <a:ea typeface="Helvetica Neue"/>
              <a:cs typeface="Helvetica Neue"/>
              <a:sym typeface="Helvetica Neue"/>
            </a:endParaRPr>
          </a:p>
        </p:txBody>
      </p:sp>
      <p:pic>
        <p:nvPicPr>
          <p:cNvPr id="195" name="Google Shape;195;p4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6"/>
          <p:cNvSpPr txBox="1"/>
          <p:nvPr/>
        </p:nvSpPr>
        <p:spPr>
          <a:xfrm>
            <a:off x="651325" y="1334400"/>
            <a:ext cx="4494000" cy="3001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es" sz="1350">
                <a:solidFill>
                  <a:schemeClr val="dk1"/>
                </a:solidFill>
                <a:highlight>
                  <a:srgbClr val="3CEFAB"/>
                </a:highlight>
                <a:latin typeface="DM Sans"/>
                <a:ea typeface="DM Sans"/>
                <a:cs typeface="DM Sans"/>
                <a:sym typeface="DM Sans"/>
              </a:rPr>
              <a:t>Customización:</a:t>
            </a:r>
            <a:r>
              <a:rPr b="1"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Con nuestra propia infraestructura de redes y de datos </a:t>
            </a:r>
            <a:r>
              <a:rPr b="1" lang="es" sz="1350">
                <a:solidFill>
                  <a:schemeClr val="dk1"/>
                </a:solidFill>
                <a:latin typeface="DM Sans"/>
                <a:ea typeface="DM Sans"/>
                <a:cs typeface="DM Sans"/>
                <a:sym typeface="DM Sans"/>
              </a:rPr>
              <a:t>podemos obtener una mayor customización</a:t>
            </a:r>
            <a:r>
              <a:rPr lang="es" sz="1350">
                <a:solidFill>
                  <a:schemeClr val="dk1"/>
                </a:solidFill>
                <a:latin typeface="DM Sans"/>
                <a:ea typeface="DM Sans"/>
                <a:cs typeface="DM Sans"/>
                <a:sym typeface="DM Sans"/>
              </a:rPr>
              <a:t> de recursos por ejemplo en base a los requerimientos de la organización.</a:t>
            </a:r>
            <a:endParaRPr sz="1350">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None/>
            </a:pPr>
            <a:r>
              <a:rPr lang="es" sz="1350">
                <a:solidFill>
                  <a:schemeClr val="dk1"/>
                </a:solidFill>
                <a:highlight>
                  <a:schemeClr val="accent6"/>
                </a:highlight>
                <a:latin typeface="DM Sans"/>
                <a:ea typeface="DM Sans"/>
                <a:cs typeface="DM Sans"/>
                <a:sym typeface="DM Sans"/>
              </a:rPr>
              <a:t>Conocimiento:</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El conocimiento de los sistemas y datos reside únicamente in-house. Esto </a:t>
            </a:r>
            <a:r>
              <a:rPr b="1" lang="es" sz="1350">
                <a:solidFill>
                  <a:schemeClr val="dk1"/>
                </a:solidFill>
                <a:latin typeface="DM Sans"/>
                <a:ea typeface="DM Sans"/>
                <a:cs typeface="DM Sans"/>
                <a:sym typeface="DM Sans"/>
              </a:rPr>
              <a:t>puede ser preferible para compañías con requerimientos muy específicos de seguridad</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None/>
            </a:pPr>
            <a:r>
              <a:rPr lang="es" sz="1350">
                <a:solidFill>
                  <a:schemeClr val="dk1"/>
                </a:solidFill>
                <a:highlight>
                  <a:srgbClr val="EF89D2"/>
                </a:highlight>
                <a:latin typeface="DM Sans"/>
                <a:ea typeface="DM Sans"/>
                <a:cs typeface="DM Sans"/>
                <a:sym typeface="DM Sans"/>
              </a:rPr>
              <a:t>Sin costos mensuales:</a:t>
            </a:r>
            <a:r>
              <a:rPr lang="es" sz="1350">
                <a:solidFill>
                  <a:schemeClr val="dk1"/>
                </a:solidFill>
                <a:latin typeface="DM Sans"/>
                <a:ea typeface="DM Sans"/>
                <a:cs typeface="DM Sans"/>
                <a:sym typeface="DM Sans"/>
              </a:rPr>
              <a:t> Usualmente, los planes de deployment on-premise se estructuran en planes anuales o multi-anuales, </a:t>
            </a:r>
            <a:r>
              <a:rPr b="1" lang="es" sz="1350">
                <a:solidFill>
                  <a:schemeClr val="dk1"/>
                </a:solidFill>
                <a:latin typeface="DM Sans"/>
                <a:ea typeface="DM Sans"/>
                <a:cs typeface="DM Sans"/>
                <a:sym typeface="DM Sans"/>
              </a:rPr>
              <a:t>potencialmente eliminando la necesidad de costos mensuales.</a:t>
            </a:r>
            <a:endParaRPr b="1" sz="1350">
              <a:solidFill>
                <a:schemeClr val="dk1"/>
              </a:solidFill>
              <a:latin typeface="DM Sans"/>
              <a:ea typeface="DM Sans"/>
              <a:cs typeface="DM Sans"/>
              <a:sym typeface="DM Sans"/>
            </a:endParaRPr>
          </a:p>
        </p:txBody>
      </p:sp>
      <p:sp>
        <p:nvSpPr>
          <p:cNvPr id="201" name="Google Shape;201;p46"/>
          <p:cNvSpPr txBox="1"/>
          <p:nvPr/>
        </p:nvSpPr>
        <p:spPr>
          <a:xfrm>
            <a:off x="651325" y="466329"/>
            <a:ext cx="7841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Resumen: </a:t>
            </a:r>
            <a:r>
              <a:rPr b="1" lang="es" sz="4000">
                <a:latin typeface="DM Sans"/>
                <a:ea typeface="DM Sans"/>
                <a:cs typeface="DM Sans"/>
                <a:sym typeface="DM Sans"/>
              </a:rPr>
              <a:t>Ventajas in-house</a:t>
            </a:r>
            <a:endParaRPr b="1" sz="4000">
              <a:latin typeface="DM Sans"/>
              <a:ea typeface="DM Sans"/>
              <a:cs typeface="DM Sans"/>
              <a:sym typeface="DM Sans"/>
            </a:endParaRPr>
          </a:p>
        </p:txBody>
      </p:sp>
      <p:pic>
        <p:nvPicPr>
          <p:cNvPr id="202" name="Google Shape;202;p46"/>
          <p:cNvPicPr preferRelativeResize="0"/>
          <p:nvPr/>
        </p:nvPicPr>
        <p:blipFill>
          <a:blip r:embed="rId3">
            <a:alphaModFix/>
          </a:blip>
          <a:stretch>
            <a:fillRect/>
          </a:stretch>
        </p:blipFill>
        <p:spPr>
          <a:xfrm>
            <a:off x="8123250" y="170325"/>
            <a:ext cx="854800" cy="854800"/>
          </a:xfrm>
          <a:prstGeom prst="rect">
            <a:avLst/>
          </a:prstGeom>
          <a:noFill/>
          <a:ln>
            <a:noFill/>
          </a:ln>
        </p:spPr>
      </p:pic>
      <p:pic>
        <p:nvPicPr>
          <p:cNvPr id="203" name="Google Shape;203;p46"/>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7"/>
          <p:cNvSpPr txBox="1"/>
          <p:nvPr/>
        </p:nvSpPr>
        <p:spPr>
          <a:xfrm>
            <a:off x="666775" y="1479725"/>
            <a:ext cx="4655100" cy="2793600"/>
          </a:xfrm>
          <a:prstGeom prst="rect">
            <a:avLst/>
          </a:prstGeom>
          <a:noFill/>
          <a:ln>
            <a:noFill/>
          </a:ln>
        </p:spPr>
        <p:txBody>
          <a:bodyPr anchorCtr="0" anchor="t" bIns="45700" lIns="91425" spcFirstLastPara="1" rIns="91425" wrap="square" tIns="45700">
            <a:spAutoFit/>
          </a:bodyPr>
          <a:lstStyle/>
          <a:p>
            <a:pPr indent="0" lvl="0" marL="0" marR="57148" rtl="0" algn="just">
              <a:lnSpc>
                <a:spcPct val="100000"/>
              </a:lnSpc>
              <a:spcBef>
                <a:spcPts val="0"/>
              </a:spcBef>
              <a:spcAft>
                <a:spcPts val="0"/>
              </a:spcAft>
              <a:buNone/>
            </a:pPr>
            <a:r>
              <a:rPr lang="es" sz="1350">
                <a:solidFill>
                  <a:schemeClr val="dk1"/>
                </a:solidFill>
                <a:highlight>
                  <a:srgbClr val="3CEFAB"/>
                </a:highlight>
                <a:latin typeface="DM Sans"/>
                <a:ea typeface="DM Sans"/>
                <a:cs typeface="DM Sans"/>
                <a:sym typeface="DM Sans"/>
              </a:rPr>
              <a:t>Elasticidad:</a:t>
            </a:r>
            <a:r>
              <a:rPr lang="es" sz="1350" u="none" cap="none" strike="noStrike">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Falta de elasticidad para el uso de más recursos</a:t>
            </a:r>
            <a:r>
              <a:rPr lang="es" sz="1350">
                <a:solidFill>
                  <a:schemeClr val="dk1"/>
                </a:solidFill>
                <a:latin typeface="DM Sans"/>
                <a:ea typeface="DM Sans"/>
                <a:cs typeface="DM Sans"/>
                <a:sym typeface="DM Sans"/>
              </a:rPr>
              <a:t> en caso de ser necesario dado un pico de demanda. </a:t>
            </a:r>
            <a:endParaRPr sz="1350">
              <a:solidFill>
                <a:schemeClr val="dk1"/>
              </a:solidFill>
              <a:latin typeface="DM Sans"/>
              <a:ea typeface="DM Sans"/>
              <a:cs typeface="DM Sans"/>
              <a:sym typeface="DM Sans"/>
            </a:endParaRPr>
          </a:p>
          <a:p>
            <a:pPr indent="0" lvl="0" marL="0" marR="57148" rtl="0" algn="just">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57148" rtl="0" algn="just">
              <a:lnSpc>
                <a:spcPct val="100000"/>
              </a:lnSpc>
              <a:spcBef>
                <a:spcPts val="0"/>
              </a:spcBef>
              <a:spcAft>
                <a:spcPts val="0"/>
              </a:spcAft>
              <a:buNone/>
            </a:pPr>
            <a:r>
              <a:rPr lang="es" sz="1350">
                <a:solidFill>
                  <a:schemeClr val="dk1"/>
                </a:solidFill>
                <a:highlight>
                  <a:schemeClr val="accent6"/>
                </a:highlight>
                <a:latin typeface="DM Sans"/>
                <a:ea typeface="DM Sans"/>
                <a:cs typeface="DM Sans"/>
                <a:sym typeface="DM Sans"/>
              </a:rPr>
              <a:t>Costos de Infraestructura:</a:t>
            </a:r>
            <a:r>
              <a:rPr lang="es" sz="1350">
                <a:solidFill>
                  <a:schemeClr val="dk1"/>
                </a:solidFill>
                <a:latin typeface="DM Sans"/>
                <a:ea typeface="DM Sans"/>
                <a:cs typeface="DM Sans"/>
                <a:sym typeface="DM Sans"/>
              </a:rPr>
              <a:t>  Los costos de infraestructura para montar un </a:t>
            </a:r>
            <a:r>
              <a:rPr b="1" lang="es" sz="1350">
                <a:solidFill>
                  <a:schemeClr val="dk1"/>
                </a:solidFill>
                <a:latin typeface="DM Sans"/>
                <a:ea typeface="DM Sans"/>
                <a:cs typeface="DM Sans"/>
                <a:sym typeface="DM Sans"/>
              </a:rPr>
              <a:t>datacenter propio son mucho más superiores que si adquirimos una licencia</a:t>
            </a:r>
            <a:r>
              <a:rPr lang="es" sz="1350">
                <a:solidFill>
                  <a:schemeClr val="dk1"/>
                </a:solidFill>
                <a:latin typeface="DM Sans"/>
                <a:ea typeface="DM Sans"/>
                <a:cs typeface="DM Sans"/>
                <a:sym typeface="DM Sans"/>
              </a:rPr>
              <a:t> con algún proveedor de servicios Cloud.</a:t>
            </a:r>
            <a:endParaRPr sz="1350">
              <a:solidFill>
                <a:schemeClr val="dk1"/>
              </a:solidFill>
              <a:latin typeface="DM Sans"/>
              <a:ea typeface="DM Sans"/>
              <a:cs typeface="DM Sans"/>
              <a:sym typeface="DM Sans"/>
            </a:endParaRPr>
          </a:p>
          <a:p>
            <a:pPr indent="0" lvl="0" marL="0" marR="57148" rtl="0" algn="just">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57148" rtl="0" algn="just">
              <a:lnSpc>
                <a:spcPct val="100000"/>
              </a:lnSpc>
              <a:spcBef>
                <a:spcPts val="0"/>
              </a:spcBef>
              <a:spcAft>
                <a:spcPts val="0"/>
              </a:spcAft>
              <a:buNone/>
            </a:pPr>
            <a:r>
              <a:rPr lang="es" sz="1350">
                <a:solidFill>
                  <a:schemeClr val="dk1"/>
                </a:solidFill>
                <a:highlight>
                  <a:srgbClr val="EF89D2"/>
                </a:highlight>
                <a:latin typeface="DM Sans"/>
                <a:ea typeface="DM Sans"/>
                <a:cs typeface="DM Sans"/>
                <a:sym typeface="DM Sans"/>
              </a:rPr>
              <a:t>Personal altamente capacitado: </a:t>
            </a:r>
            <a:r>
              <a:rPr lang="es" sz="1350">
                <a:solidFill>
                  <a:schemeClr val="dk1"/>
                </a:solidFill>
                <a:latin typeface="DM Sans"/>
                <a:ea typeface="DM Sans"/>
                <a:cs typeface="DM Sans"/>
                <a:sym typeface="DM Sans"/>
              </a:rPr>
              <a:t> Si quisiéramos tener nuestra infraestructura In – House </a:t>
            </a:r>
            <a:r>
              <a:rPr b="1" lang="es" sz="1350">
                <a:solidFill>
                  <a:schemeClr val="dk1"/>
                </a:solidFill>
                <a:latin typeface="DM Sans"/>
                <a:ea typeface="DM Sans"/>
                <a:cs typeface="DM Sans"/>
                <a:sym typeface="DM Sans"/>
              </a:rPr>
              <a:t>deberemos contar con personal altamente capacitado en temas de Seguridad e Infraestructura informática.</a:t>
            </a:r>
            <a:endParaRPr b="1" sz="1350">
              <a:solidFill>
                <a:schemeClr val="dk1"/>
              </a:solidFill>
              <a:latin typeface="DM Sans"/>
              <a:ea typeface="DM Sans"/>
              <a:cs typeface="DM Sans"/>
              <a:sym typeface="DM Sans"/>
            </a:endParaRPr>
          </a:p>
        </p:txBody>
      </p:sp>
      <p:sp>
        <p:nvSpPr>
          <p:cNvPr id="209" name="Google Shape;209;p47"/>
          <p:cNvSpPr txBox="1"/>
          <p:nvPr/>
        </p:nvSpPr>
        <p:spPr>
          <a:xfrm>
            <a:off x="631150" y="600800"/>
            <a:ext cx="81399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Resumen: </a:t>
            </a:r>
            <a:r>
              <a:rPr b="1" lang="es" sz="4000">
                <a:latin typeface="DM Sans"/>
                <a:ea typeface="DM Sans"/>
                <a:cs typeface="DM Sans"/>
                <a:sym typeface="DM Sans"/>
              </a:rPr>
              <a:t>Desventajas in-house</a:t>
            </a:r>
            <a:endParaRPr b="1" sz="4000">
              <a:latin typeface="DM Sans"/>
              <a:ea typeface="DM Sans"/>
              <a:cs typeface="DM Sans"/>
              <a:sym typeface="DM Sans"/>
            </a:endParaRPr>
          </a:p>
        </p:txBody>
      </p:sp>
      <p:pic>
        <p:nvPicPr>
          <p:cNvPr id="210" name="Google Shape;210;p47"/>
          <p:cNvPicPr preferRelativeResize="0"/>
          <p:nvPr/>
        </p:nvPicPr>
        <p:blipFill>
          <a:blip r:embed="rId3">
            <a:alphaModFix/>
          </a:blip>
          <a:stretch>
            <a:fillRect/>
          </a:stretch>
        </p:blipFill>
        <p:spPr>
          <a:xfrm>
            <a:off x="8123250" y="170325"/>
            <a:ext cx="854800" cy="854800"/>
          </a:xfrm>
          <a:prstGeom prst="rect">
            <a:avLst/>
          </a:prstGeom>
          <a:noFill/>
          <a:ln>
            <a:noFill/>
          </a:ln>
        </p:spPr>
      </p:pic>
      <p:pic>
        <p:nvPicPr>
          <p:cNvPr id="211" name="Google Shape;211;p47"/>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